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740" r:id="rId2"/>
    <p:sldId id="741" r:id="rId3"/>
    <p:sldId id="459" r:id="rId4"/>
    <p:sldId id="672" r:id="rId5"/>
    <p:sldId id="676" r:id="rId6"/>
    <p:sldId id="691" r:id="rId7"/>
    <p:sldId id="709" r:id="rId8"/>
    <p:sldId id="701" r:id="rId9"/>
    <p:sldId id="703" r:id="rId10"/>
    <p:sldId id="693" r:id="rId11"/>
    <p:sldId id="710" r:id="rId12"/>
    <p:sldId id="704" r:id="rId13"/>
    <p:sldId id="705" r:id="rId14"/>
    <p:sldId id="706" r:id="rId15"/>
    <p:sldId id="733" r:id="rId16"/>
    <p:sldId id="707" r:id="rId17"/>
    <p:sldId id="731" r:id="rId18"/>
    <p:sldId id="732" r:id="rId19"/>
    <p:sldId id="737" r:id="rId20"/>
    <p:sldId id="711" r:id="rId21"/>
    <p:sldId id="712" r:id="rId22"/>
    <p:sldId id="713" r:id="rId23"/>
    <p:sldId id="714" r:id="rId24"/>
    <p:sldId id="715" r:id="rId25"/>
    <p:sldId id="716" r:id="rId26"/>
    <p:sldId id="717" r:id="rId27"/>
    <p:sldId id="718" r:id="rId28"/>
    <p:sldId id="719" r:id="rId29"/>
    <p:sldId id="720" r:id="rId30"/>
    <p:sldId id="721" r:id="rId31"/>
    <p:sldId id="722" r:id="rId32"/>
    <p:sldId id="724" r:id="rId33"/>
    <p:sldId id="726" r:id="rId34"/>
    <p:sldId id="727" r:id="rId35"/>
    <p:sldId id="728" r:id="rId36"/>
    <p:sldId id="730" r:id="rId37"/>
    <p:sldId id="736" r:id="rId38"/>
    <p:sldId id="738" r:id="rId39"/>
    <p:sldId id="734" r:id="rId40"/>
    <p:sldId id="73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3" autoAdjust="0"/>
    <p:restoredTop sz="94660"/>
  </p:normalViewPr>
  <p:slideViewPr>
    <p:cSldViewPr>
      <p:cViewPr varScale="1">
        <p:scale>
          <a:sx n="72" d="100"/>
          <a:sy n="72" d="100"/>
        </p:scale>
        <p:origin x="-57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5CC0B4-F9C6-4D1E-88F3-2E1EE5C36362}" type="datetimeFigureOut">
              <a:rPr lang="en-US" smtClean="0"/>
              <a:pPr/>
              <a:t>5/10/2017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758BC8-1D92-4C33-A938-917003F4488F}" type="slidenum">
              <a:rPr lang="en-US" smtClean="0"/>
              <a:pPr/>
              <a:t>‹#›</a:t>
            </a:fld>
            <a:endParaRPr lang="en-US"/>
          </a:p>
        </p:txBody>
      </p:sp>
    </p:spTree>
    <p:extLst>
      <p:ext uri="{BB962C8B-B14F-4D97-AF65-F5344CB8AC3E}">
        <p14:creationId xmlns:p14="http://schemas.microsoft.com/office/powerpoint/2010/main" xmlns="" val="387849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BA3BEB9-7974-41D8-AA2D-F9A2557DBE56}" type="slidenum">
              <a:rPr lang="en-US"/>
              <a:pPr/>
              <a:t>23</a:t>
            </a:fld>
            <a:endParaRPr lang="en-US"/>
          </a:p>
        </p:txBody>
      </p:sp>
      <p:sp>
        <p:nvSpPr>
          <p:cNvPr id="4097" name="Rectangle 1"/>
          <p:cNvSpPr txBox="1">
            <a:spLocks noGrp="1" noRot="1" noChangeAspect="1"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686360" y="4342535"/>
            <a:ext cx="5486681" cy="4114511"/>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xmlns="" val="1394521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758BC8-1D92-4C33-A938-917003F4488F}" type="slidenum">
              <a:rPr lang="en-US" smtClean="0"/>
              <a:pPr/>
              <a:t>30</a:t>
            </a:fld>
            <a:endParaRPr lang="en-US"/>
          </a:p>
        </p:txBody>
      </p:sp>
    </p:spTree>
    <p:extLst>
      <p:ext uri="{BB962C8B-B14F-4D97-AF65-F5344CB8AC3E}">
        <p14:creationId xmlns:p14="http://schemas.microsoft.com/office/powerpoint/2010/main" xmlns="" val="307228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51337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41E6ED-C4C3-47A0-B95A-A9FA0D03BBBB}" type="datetimeFigureOut">
              <a:rPr lang="en-US" smtClean="0"/>
              <a:pPr/>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41E6ED-C4C3-47A0-B95A-A9FA0D03BBBB}" type="datetimeFigureOut">
              <a:rPr lang="en-US" smtClean="0"/>
              <a:pPr/>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41E6ED-C4C3-47A0-B95A-A9FA0D03BBBB}" type="datetimeFigureOut">
              <a:rPr lang="en-US" smtClean="0"/>
              <a:pPr/>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7200" y="6356350"/>
            <a:ext cx="2132013" cy="363538"/>
          </a:xfrm>
        </p:spPr>
        <p:txBody>
          <a:bodyPr/>
          <a:lstStyle>
            <a:lvl1pPr>
              <a:defRPr/>
            </a:lvl1pPr>
          </a:lstStyle>
          <a:p>
            <a:r>
              <a:rPr lang="en-US"/>
              <a:t>4/23/17</a:t>
            </a:r>
          </a:p>
        </p:txBody>
      </p:sp>
      <p:sp>
        <p:nvSpPr>
          <p:cNvPr id="4" name="Slide Number Placeholder 3"/>
          <p:cNvSpPr>
            <a:spLocks noGrp="1"/>
          </p:cNvSpPr>
          <p:nvPr>
            <p:ph type="sldNum" idx="11"/>
          </p:nvPr>
        </p:nvSpPr>
        <p:spPr>
          <a:xfrm>
            <a:off x="6553200" y="6356350"/>
            <a:ext cx="2132013" cy="363538"/>
          </a:xfrm>
        </p:spPr>
        <p:txBody>
          <a:bodyPr/>
          <a:lstStyle>
            <a:lvl1pPr>
              <a:defRPr/>
            </a:lvl1pPr>
          </a:lstStyle>
          <a:p>
            <a:fld id="{CBBF4756-27C6-41AC-A9C5-EF8E8B1CE66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41E6ED-C4C3-47A0-B95A-A9FA0D03BBBB}" type="datetimeFigureOut">
              <a:rPr lang="en-US" smtClean="0"/>
              <a:pPr/>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1E6ED-C4C3-47A0-B95A-A9FA0D03BBBB}" type="datetimeFigureOut">
              <a:rPr lang="en-US" smtClean="0"/>
              <a:pPr/>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41E6ED-C4C3-47A0-B95A-A9FA0D03BBBB}" type="datetimeFigureOut">
              <a:rPr lang="en-US" smtClean="0"/>
              <a:pPr/>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41E6ED-C4C3-47A0-B95A-A9FA0D03BBBB}" type="datetimeFigureOut">
              <a:rPr lang="en-US" smtClean="0"/>
              <a:pPr/>
              <a:t>5/10/2017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41E6ED-C4C3-47A0-B95A-A9FA0D03BBBB}" type="datetimeFigureOut">
              <a:rPr lang="en-US" smtClean="0"/>
              <a:pPr/>
              <a:t>5/10/2017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1E6ED-C4C3-47A0-B95A-A9FA0D03BBBB}" type="datetimeFigureOut">
              <a:rPr lang="en-US" smtClean="0"/>
              <a:pPr/>
              <a:t>5/10/2017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1E6ED-C4C3-47A0-B95A-A9FA0D03BBBB}" type="datetimeFigureOut">
              <a:rPr lang="en-US" smtClean="0"/>
              <a:pPr/>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1E6ED-C4C3-47A0-B95A-A9FA0D03BBBB}" type="datetimeFigureOut">
              <a:rPr lang="en-US" smtClean="0"/>
              <a:pPr/>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311778-5F19-42D2-813C-9BEC08EFE71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41E6ED-C4C3-47A0-B95A-A9FA0D03BBBB}" type="datetimeFigureOut">
              <a:rPr lang="en-US" smtClean="0"/>
              <a:pPr/>
              <a:t>5/10/2017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311778-5F19-42D2-813C-9BEC08EFE71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mailto:cdilauro@bergen.edu"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oMRm7NDIpm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3157"/>
            <a:ext cx="8686800" cy="954107"/>
          </a:xfrm>
          <a:prstGeom prst="rect">
            <a:avLst/>
          </a:prstGeom>
          <a:noFill/>
        </p:spPr>
        <p:txBody>
          <a:bodyPr wrap="square" rtlCol="0" anchor="ctr" anchorCtr="1">
            <a:spAutoFit/>
          </a:bodyPr>
          <a:lstStyle/>
          <a:p>
            <a:pPr algn="ctr"/>
            <a:r>
              <a:rPr lang="en-US" sz="2800" dirty="0" smtClean="0"/>
              <a:t>STEM Student Scholars Program (3SP)</a:t>
            </a:r>
          </a:p>
          <a:p>
            <a:pPr algn="ctr"/>
            <a:r>
              <a:rPr lang="en-US" sz="2800" dirty="0" smtClean="0"/>
              <a:t>Information </a:t>
            </a:r>
            <a:r>
              <a:rPr lang="en-US" sz="2800" dirty="0" smtClean="0"/>
              <a:t>Session #2  </a:t>
            </a:r>
            <a:endParaRPr lang="en-US" sz="2800" dirty="0" smtClean="0"/>
          </a:p>
        </p:txBody>
      </p:sp>
      <p:sp>
        <p:nvSpPr>
          <p:cNvPr id="8" name="TextBox 7"/>
          <p:cNvSpPr txBox="1"/>
          <p:nvPr/>
        </p:nvSpPr>
        <p:spPr>
          <a:xfrm>
            <a:off x="5562600" y="5943600"/>
            <a:ext cx="3352800" cy="646331"/>
          </a:xfrm>
          <a:prstGeom prst="rect">
            <a:avLst/>
          </a:prstGeom>
          <a:noFill/>
        </p:spPr>
        <p:txBody>
          <a:bodyPr wrap="square" rtlCol="0">
            <a:spAutoFit/>
          </a:bodyPr>
          <a:lstStyle/>
          <a:p>
            <a:pPr algn="ctr"/>
            <a:r>
              <a:rPr lang="en-US" dirty="0" smtClean="0"/>
              <a:t>Presented by:</a:t>
            </a:r>
          </a:p>
          <a:p>
            <a:pPr algn="ctr"/>
            <a:r>
              <a:rPr lang="en-US" dirty="0" smtClean="0"/>
              <a:t>Joseph M. </a:t>
            </a:r>
            <a:r>
              <a:rPr lang="en-US" dirty="0" err="1" smtClean="0"/>
              <a:t>Sivo</a:t>
            </a:r>
            <a:endParaRPr lang="en-US" dirty="0"/>
          </a:p>
        </p:txBody>
      </p:sp>
      <p:sp>
        <p:nvSpPr>
          <p:cNvPr id="7" name="TextBox 6"/>
          <p:cNvSpPr txBox="1"/>
          <p:nvPr/>
        </p:nvSpPr>
        <p:spPr>
          <a:xfrm>
            <a:off x="152400" y="6248400"/>
            <a:ext cx="3581400" cy="369332"/>
          </a:xfrm>
          <a:prstGeom prst="rect">
            <a:avLst/>
          </a:prstGeom>
          <a:noFill/>
        </p:spPr>
        <p:txBody>
          <a:bodyPr wrap="square" rtlCol="0">
            <a:spAutoFit/>
          </a:bodyPr>
          <a:lstStyle/>
          <a:p>
            <a:pPr algn="ctr"/>
            <a:r>
              <a:rPr lang="en-US" dirty="0" smtClean="0"/>
              <a:t>Bergen Community College</a:t>
            </a:r>
            <a:endParaRPr lang="en-US" dirty="0"/>
          </a:p>
        </p:txBody>
      </p:sp>
      <p:sp>
        <p:nvSpPr>
          <p:cNvPr id="9" name="TextBox 8"/>
          <p:cNvSpPr txBox="1"/>
          <p:nvPr/>
        </p:nvSpPr>
        <p:spPr>
          <a:xfrm>
            <a:off x="1143000" y="5943600"/>
            <a:ext cx="1457963" cy="369332"/>
          </a:xfrm>
          <a:prstGeom prst="rect">
            <a:avLst/>
          </a:prstGeom>
          <a:noFill/>
        </p:spPr>
        <p:txBody>
          <a:bodyPr wrap="none" rtlCol="0">
            <a:spAutoFit/>
          </a:bodyPr>
          <a:lstStyle/>
          <a:p>
            <a:r>
              <a:rPr lang="en-US" dirty="0" smtClean="0"/>
              <a:t>May</a:t>
            </a:r>
            <a:r>
              <a:rPr lang="en-US" dirty="0" smtClean="0"/>
              <a:t> </a:t>
            </a:r>
            <a:r>
              <a:rPr lang="en-US" dirty="0" smtClean="0"/>
              <a:t>10</a:t>
            </a:r>
            <a:r>
              <a:rPr lang="en-US" dirty="0" smtClean="0"/>
              <a:t>, </a:t>
            </a:r>
            <a:r>
              <a:rPr lang="en-US" dirty="0" smtClean="0"/>
              <a:t>2017</a:t>
            </a:r>
            <a:endParaRPr lang="en-US" dirty="0"/>
          </a:p>
        </p:txBody>
      </p:sp>
      <p:pic>
        <p:nvPicPr>
          <p:cNvPr id="10" name="Picture 9" descr="BoyBookstoreBlitz.jpg"/>
          <p:cNvPicPr>
            <a:picLocks noChangeAspect="1"/>
          </p:cNvPicPr>
          <p:nvPr/>
        </p:nvPicPr>
        <p:blipFill>
          <a:blip r:embed="rId2" cstate="print"/>
          <a:stretch>
            <a:fillRect/>
          </a:stretch>
        </p:blipFill>
        <p:spPr>
          <a:xfrm>
            <a:off x="1219200" y="914400"/>
            <a:ext cx="6781800" cy="507310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228600"/>
            <a:ext cx="2414572" cy="523220"/>
          </a:xfrm>
          <a:prstGeom prst="rect">
            <a:avLst/>
          </a:prstGeom>
          <a:noFill/>
        </p:spPr>
        <p:txBody>
          <a:bodyPr wrap="none" rtlCol="0">
            <a:spAutoFit/>
          </a:bodyPr>
          <a:lstStyle/>
          <a:p>
            <a:pPr algn="ctr"/>
            <a:r>
              <a:rPr lang="en-US" dirty="0" smtClean="0"/>
              <a:t>   </a:t>
            </a:r>
            <a:r>
              <a:rPr lang="en-US" sz="2800" dirty="0" smtClean="0"/>
              <a:t>3SP Timetable</a:t>
            </a:r>
            <a:endParaRPr lang="en-US" dirty="0"/>
          </a:p>
        </p:txBody>
      </p:sp>
      <p:sp>
        <p:nvSpPr>
          <p:cNvPr id="6" name="TextBox 5"/>
          <p:cNvSpPr txBox="1"/>
          <p:nvPr/>
        </p:nvSpPr>
        <p:spPr>
          <a:xfrm>
            <a:off x="228600" y="827068"/>
            <a:ext cx="8763000" cy="5509200"/>
          </a:xfrm>
          <a:prstGeom prst="rect">
            <a:avLst/>
          </a:prstGeom>
          <a:noFill/>
        </p:spPr>
        <p:txBody>
          <a:bodyPr wrap="square" rtlCol="0">
            <a:spAutoFit/>
          </a:bodyPr>
          <a:lstStyle/>
          <a:p>
            <a:pPr marL="342900" indent="-342900"/>
            <a:r>
              <a:rPr lang="en-US" sz="1600" dirty="0" smtClean="0"/>
              <a:t>1)   Solicitation to 242 students with minimum GPA of 3.750 to become 3SP scholars sent out</a:t>
            </a:r>
          </a:p>
          <a:p>
            <a:pPr marL="342900" indent="-342900"/>
            <a:r>
              <a:rPr lang="en-US" sz="1600" dirty="0" smtClean="0"/>
              <a:t>       Friday, March 31.  </a:t>
            </a:r>
            <a:r>
              <a:rPr lang="en-US" sz="1600" dirty="0" smtClean="0">
                <a:solidFill>
                  <a:srgbClr val="FF0000"/>
                </a:solidFill>
              </a:rPr>
              <a:t>Deadline: Friday, April 7, 2017 at 11:59 PM EST.</a:t>
            </a:r>
          </a:p>
          <a:p>
            <a:r>
              <a:rPr lang="en-US" sz="1600" dirty="0" smtClean="0"/>
              <a:t>       Responses: 66</a:t>
            </a:r>
          </a:p>
          <a:p>
            <a:endParaRPr lang="en-US" sz="1600" dirty="0" smtClean="0"/>
          </a:p>
          <a:p>
            <a:pPr marL="342900" indent="-342900"/>
            <a:r>
              <a:rPr lang="en-US" sz="1600" dirty="0" smtClean="0"/>
              <a:t>2)   Solicitation to STEM faculty to become 3SP Faculty Research Mentors sent out April 3.</a:t>
            </a:r>
          </a:p>
          <a:p>
            <a:pPr marL="342900" indent="-342900"/>
            <a:r>
              <a:rPr lang="en-US" sz="1600" dirty="0" smtClean="0"/>
              <a:t>       </a:t>
            </a:r>
            <a:r>
              <a:rPr lang="en-US" sz="1600" dirty="0" smtClean="0">
                <a:solidFill>
                  <a:srgbClr val="FF0000"/>
                </a:solidFill>
              </a:rPr>
              <a:t>Deadline: Wednesday, April 19, 2017 at 11:59 PM EST.</a:t>
            </a:r>
          </a:p>
          <a:p>
            <a:pPr marL="342900" indent="-342900"/>
            <a:r>
              <a:rPr lang="en-US" sz="1600" dirty="0" smtClean="0">
                <a:solidFill>
                  <a:srgbClr val="FF0000"/>
                </a:solidFill>
              </a:rPr>
              <a:t>       </a:t>
            </a:r>
            <a:r>
              <a:rPr lang="en-US" sz="1600" dirty="0" smtClean="0"/>
              <a:t>Responses: 25</a:t>
            </a:r>
          </a:p>
          <a:p>
            <a:pPr marL="342900" indent="-342900"/>
            <a:endParaRPr lang="en-US" sz="1600" dirty="0" smtClean="0"/>
          </a:p>
          <a:p>
            <a:pPr marL="342900" indent="-342900"/>
            <a:r>
              <a:rPr lang="en-US" sz="1600" dirty="0" smtClean="0"/>
              <a:t>3)   First Information Session:  Friday, April 28, 2017 at 6:00 PM in C-313 </a:t>
            </a:r>
          </a:p>
          <a:p>
            <a:pPr marL="342900" indent="-342900"/>
            <a:endParaRPr lang="en-US" sz="1600" dirty="0" smtClean="0"/>
          </a:p>
          <a:p>
            <a:pPr marL="342900" indent="-342900"/>
            <a:r>
              <a:rPr lang="en-US" sz="1600" dirty="0" smtClean="0"/>
              <a:t>4)   Second Information Session:  </a:t>
            </a:r>
            <a:r>
              <a:rPr lang="en-US" sz="1600" strike="sngStrike" dirty="0" smtClean="0"/>
              <a:t>Thursday, May 4, 2017 at 12:30 PM in C-313</a:t>
            </a:r>
            <a:r>
              <a:rPr lang="en-US" sz="1600" dirty="0" smtClean="0"/>
              <a:t>  (Canceled: bomb scare)</a:t>
            </a:r>
          </a:p>
          <a:p>
            <a:pPr marL="342900" indent="-342900"/>
            <a:r>
              <a:rPr lang="en-US" sz="1600" dirty="0" smtClean="0"/>
              <a:t>      Wednesday, May 10, 2017 at 12:30 PM in C-313</a:t>
            </a:r>
          </a:p>
          <a:p>
            <a:pPr marL="342900" indent="-342900"/>
            <a:endParaRPr lang="en-US" sz="1600" dirty="0" smtClean="0"/>
          </a:p>
          <a:p>
            <a:pPr marL="342900" indent="-342900"/>
            <a:r>
              <a:rPr lang="en-US" sz="1600" dirty="0" smtClean="0"/>
              <a:t>5)   Students of First Information Session fill out application form. </a:t>
            </a:r>
            <a:r>
              <a:rPr lang="en-US" sz="1600" dirty="0" smtClean="0">
                <a:solidFill>
                  <a:srgbClr val="FF0000"/>
                </a:solidFill>
              </a:rPr>
              <a:t>Deadline: Thursday May 11 at 5 PM</a:t>
            </a:r>
          </a:p>
          <a:p>
            <a:pPr marL="342900" indent="-342900"/>
            <a:r>
              <a:rPr lang="en-US" sz="1600" dirty="0" smtClean="0"/>
              <a:t>       Students of Second Information Session fill out application form. </a:t>
            </a:r>
            <a:r>
              <a:rPr lang="en-US" sz="1600" dirty="0" smtClean="0">
                <a:solidFill>
                  <a:srgbClr val="FF0000"/>
                </a:solidFill>
              </a:rPr>
              <a:t>Deadline: Monday May 15 at Noon</a:t>
            </a:r>
            <a:endParaRPr lang="en-US" sz="1600" dirty="0" smtClean="0"/>
          </a:p>
          <a:p>
            <a:pPr marL="342900" indent="-342900"/>
            <a:r>
              <a:rPr lang="en-US" sz="1600" dirty="0" smtClean="0"/>
              <a:t>       Faculty fill out project proposal form. </a:t>
            </a:r>
            <a:r>
              <a:rPr lang="en-US" sz="1600" dirty="0" smtClean="0">
                <a:solidFill>
                  <a:srgbClr val="FF0000"/>
                </a:solidFill>
              </a:rPr>
              <a:t>Deadline: Tuesday May 16 at 5 PM</a:t>
            </a:r>
          </a:p>
          <a:p>
            <a:pPr marL="342900" indent="-342900"/>
            <a:endParaRPr lang="en-US" sz="1600" dirty="0" smtClean="0"/>
          </a:p>
          <a:p>
            <a:pPr marL="342900" indent="-342900"/>
            <a:r>
              <a:rPr lang="en-US" sz="1600" dirty="0" smtClean="0"/>
              <a:t>6)   First cohort of internships:  Summer I,  Monday May 22</a:t>
            </a:r>
          </a:p>
          <a:p>
            <a:pPr marL="342900" indent="-342900"/>
            <a:endParaRPr lang="en-US" sz="1600" dirty="0" smtClean="0"/>
          </a:p>
          <a:p>
            <a:pPr marL="342900" indent="-342900"/>
            <a:r>
              <a:rPr lang="en-US" sz="1600" dirty="0" smtClean="0"/>
              <a:t>7)   Second cohort of internships:  Summer II,  Wed July 5</a:t>
            </a:r>
          </a:p>
          <a:p>
            <a:pPr marL="342900" indent="-342900"/>
            <a:endParaRPr lang="en-US" sz="1600" dirty="0" smtClean="0"/>
          </a:p>
          <a:p>
            <a:pPr marL="342900" indent="-342900"/>
            <a:r>
              <a:rPr lang="en-US" sz="1600" dirty="0" smtClean="0"/>
              <a:t>8)   3SP Induction Ceremony: Fall 2017 - TBA</a:t>
            </a:r>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533400"/>
            <a:ext cx="6023380" cy="800219"/>
          </a:xfrm>
          <a:prstGeom prst="rect">
            <a:avLst/>
          </a:prstGeom>
          <a:noFill/>
        </p:spPr>
        <p:txBody>
          <a:bodyPr wrap="none" rtlCol="0">
            <a:spAutoFit/>
          </a:bodyPr>
          <a:lstStyle/>
          <a:p>
            <a:r>
              <a:rPr lang="en-US" dirty="0" smtClean="0"/>
              <a:t>   </a:t>
            </a:r>
            <a:r>
              <a:rPr lang="en-US" sz="2800" dirty="0" smtClean="0"/>
              <a:t>STEM Student Scholars Program (3SP)</a:t>
            </a:r>
            <a:endParaRPr lang="en-US" dirty="0" smtClean="0"/>
          </a:p>
          <a:p>
            <a:endParaRPr lang="en-US" dirty="0"/>
          </a:p>
        </p:txBody>
      </p:sp>
      <p:sp>
        <p:nvSpPr>
          <p:cNvPr id="5" name="TextBox 4"/>
          <p:cNvSpPr txBox="1"/>
          <p:nvPr/>
        </p:nvSpPr>
        <p:spPr>
          <a:xfrm>
            <a:off x="1371600" y="1219200"/>
            <a:ext cx="6807953" cy="1477328"/>
          </a:xfrm>
          <a:prstGeom prst="rect">
            <a:avLst/>
          </a:prstGeom>
          <a:noFill/>
        </p:spPr>
        <p:txBody>
          <a:bodyPr wrap="none" rtlCol="0">
            <a:spAutoFit/>
          </a:bodyPr>
          <a:lstStyle/>
          <a:p>
            <a:pPr algn="ctr"/>
            <a:r>
              <a:rPr lang="en-US" b="1" dirty="0" smtClean="0"/>
              <a:t>Purpose:</a:t>
            </a:r>
          </a:p>
          <a:p>
            <a:pPr algn="ctr"/>
            <a:r>
              <a:rPr lang="en-US" dirty="0" smtClean="0"/>
              <a:t>The STEM Student Scholars Program shall promote excellence</a:t>
            </a:r>
          </a:p>
          <a:p>
            <a:pPr algn="ctr"/>
            <a:r>
              <a:rPr lang="en-US" dirty="0" smtClean="0"/>
              <a:t> in knowledge, skills and ability of a select group of STEM students</a:t>
            </a:r>
          </a:p>
          <a:p>
            <a:pPr algn="ctr"/>
            <a:r>
              <a:rPr lang="en-US" dirty="0" smtClean="0"/>
              <a:t> to ensure their success in securing research internships and successful</a:t>
            </a:r>
          </a:p>
          <a:p>
            <a:pPr algn="ctr"/>
            <a:r>
              <a:rPr lang="en-US" dirty="0" smtClean="0"/>
              <a:t> transfer to their targeted 4-year institution.</a:t>
            </a:r>
            <a:endParaRPr lang="en-US" dirty="0"/>
          </a:p>
        </p:txBody>
      </p:sp>
      <p:sp>
        <p:nvSpPr>
          <p:cNvPr id="7" name="TextBox 6"/>
          <p:cNvSpPr txBox="1"/>
          <p:nvPr/>
        </p:nvSpPr>
        <p:spPr>
          <a:xfrm>
            <a:off x="3722061" y="2819400"/>
            <a:ext cx="2217210" cy="1477328"/>
          </a:xfrm>
          <a:prstGeom prst="rect">
            <a:avLst/>
          </a:prstGeom>
          <a:noFill/>
        </p:spPr>
        <p:txBody>
          <a:bodyPr wrap="none" rtlCol="0">
            <a:spAutoFit/>
          </a:bodyPr>
          <a:lstStyle/>
          <a:p>
            <a:pPr algn="ctr"/>
            <a:r>
              <a:rPr lang="en-US" b="1" dirty="0" smtClean="0"/>
              <a:t>Program elements:</a:t>
            </a:r>
          </a:p>
          <a:p>
            <a:pPr>
              <a:buFont typeface="Arial" pitchFamily="34" charset="0"/>
              <a:buChar char="•"/>
            </a:pPr>
            <a:r>
              <a:rPr lang="en-US" dirty="0" smtClean="0"/>
              <a:t>  Academic elements</a:t>
            </a:r>
          </a:p>
          <a:p>
            <a:pPr>
              <a:buFont typeface="Arial" pitchFamily="34" charset="0"/>
              <a:buChar char="•"/>
            </a:pPr>
            <a:r>
              <a:rPr lang="en-US" dirty="0" smtClean="0"/>
              <a:t>  Research elements</a:t>
            </a:r>
          </a:p>
          <a:p>
            <a:pPr>
              <a:buFont typeface="Arial" pitchFamily="34" charset="0"/>
              <a:buChar char="•"/>
            </a:pPr>
            <a:r>
              <a:rPr lang="en-US" dirty="0" smtClean="0"/>
              <a:t>  Service elements</a:t>
            </a:r>
          </a:p>
          <a:p>
            <a:endParaRPr lang="en-US" dirty="0"/>
          </a:p>
        </p:txBody>
      </p:sp>
      <p:sp>
        <p:nvSpPr>
          <p:cNvPr id="8" name="TextBox 7"/>
          <p:cNvSpPr txBox="1"/>
          <p:nvPr/>
        </p:nvSpPr>
        <p:spPr>
          <a:xfrm>
            <a:off x="838200" y="4191000"/>
            <a:ext cx="8077200" cy="2031325"/>
          </a:xfrm>
          <a:prstGeom prst="rect">
            <a:avLst/>
          </a:prstGeom>
          <a:noFill/>
        </p:spPr>
        <p:txBody>
          <a:bodyPr wrap="square" rtlCol="0">
            <a:spAutoFit/>
          </a:bodyPr>
          <a:lstStyle/>
          <a:p>
            <a:pPr algn="ctr"/>
            <a:r>
              <a:rPr lang="en-US" b="1" dirty="0" smtClean="0"/>
              <a:t>Benefits:</a:t>
            </a:r>
            <a:r>
              <a:rPr lang="en-US" dirty="0" smtClean="0"/>
              <a:t> </a:t>
            </a:r>
          </a:p>
          <a:p>
            <a:pPr algn="ctr">
              <a:buFont typeface="Arial" pitchFamily="34" charset="0"/>
              <a:buChar char="•"/>
            </a:pPr>
            <a:r>
              <a:rPr lang="en-US" dirty="0" smtClean="0"/>
              <a:t> Students who successfully complete the program and obtain an associate degree shall have their achievement recorded on their official transcript</a:t>
            </a:r>
          </a:p>
          <a:p>
            <a:pPr algn="ctr">
              <a:buFont typeface="Arial" pitchFamily="34" charset="0"/>
              <a:buChar char="•"/>
            </a:pPr>
            <a:endParaRPr lang="en-US" b="1" dirty="0" smtClean="0"/>
          </a:p>
          <a:p>
            <a:pPr algn="ctr">
              <a:buFont typeface="Arial" pitchFamily="34" charset="0"/>
              <a:buChar char="•"/>
            </a:pPr>
            <a:r>
              <a:rPr lang="en-US" dirty="0" smtClean="0"/>
              <a:t> Students who successfully participate in the program shall have an opportunity in their second summer in the program to participate in an internship off campus in their target 4-year college or industry</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381000"/>
            <a:ext cx="4191000" cy="523220"/>
          </a:xfrm>
          <a:prstGeom prst="rect">
            <a:avLst/>
          </a:prstGeom>
          <a:noFill/>
        </p:spPr>
        <p:txBody>
          <a:bodyPr wrap="square" rtlCol="0">
            <a:spAutoFit/>
          </a:bodyPr>
          <a:lstStyle/>
          <a:p>
            <a:r>
              <a:rPr lang="en-US" dirty="0" smtClean="0"/>
              <a:t>   </a:t>
            </a:r>
            <a:r>
              <a:rPr lang="en-US" sz="2800" dirty="0" smtClean="0"/>
              <a:t>3SP Program Elements</a:t>
            </a:r>
            <a:endParaRPr lang="en-US" dirty="0"/>
          </a:p>
        </p:txBody>
      </p:sp>
      <p:sp>
        <p:nvSpPr>
          <p:cNvPr id="6" name="TextBox 5"/>
          <p:cNvSpPr txBox="1"/>
          <p:nvPr/>
        </p:nvSpPr>
        <p:spPr>
          <a:xfrm>
            <a:off x="1143000" y="6248400"/>
            <a:ext cx="6096000" cy="369332"/>
          </a:xfrm>
          <a:prstGeom prst="rect">
            <a:avLst/>
          </a:prstGeom>
          <a:noFill/>
        </p:spPr>
        <p:txBody>
          <a:bodyPr wrap="square" rtlCol="0">
            <a:spAutoFit/>
          </a:bodyPr>
          <a:lstStyle/>
          <a:p>
            <a:r>
              <a:rPr lang="en-US" b="1" dirty="0" smtClean="0"/>
              <a:t>* </a:t>
            </a:r>
            <a:r>
              <a:rPr lang="en-US" b="1" dirty="0" smtClean="0">
                <a:solidFill>
                  <a:srgbClr val="FF0000"/>
                </a:solidFill>
              </a:rPr>
              <a:t>Many additional mini-courses will be added in other fields</a:t>
            </a:r>
            <a:endParaRPr lang="en-US" dirty="0">
              <a:solidFill>
                <a:srgbClr val="FF0000"/>
              </a:solidFill>
            </a:endParaRPr>
          </a:p>
        </p:txBody>
      </p:sp>
      <p:sp>
        <p:nvSpPr>
          <p:cNvPr id="11" name="TextBox 10"/>
          <p:cNvSpPr txBox="1"/>
          <p:nvPr/>
        </p:nvSpPr>
        <p:spPr>
          <a:xfrm>
            <a:off x="1905000" y="1981200"/>
            <a:ext cx="2954655" cy="1477328"/>
          </a:xfrm>
          <a:prstGeom prst="rect">
            <a:avLst/>
          </a:prstGeom>
          <a:noFill/>
        </p:spPr>
        <p:txBody>
          <a:bodyPr wrap="none" rtlCol="0">
            <a:spAutoFit/>
          </a:bodyPr>
          <a:lstStyle/>
          <a:p>
            <a:r>
              <a:rPr lang="en-US" b="1" dirty="0" smtClean="0"/>
              <a:t>1) </a:t>
            </a:r>
            <a:r>
              <a:rPr lang="en-US" dirty="0" smtClean="0"/>
              <a:t>Software:</a:t>
            </a:r>
          </a:p>
          <a:p>
            <a:pPr lvl="1">
              <a:buFont typeface="Arial" pitchFamily="34" charset="0"/>
              <a:buChar char="•"/>
            </a:pPr>
            <a:r>
              <a:rPr lang="en-US" dirty="0" smtClean="0"/>
              <a:t> SOLIDWORKS 	</a:t>
            </a:r>
          </a:p>
          <a:p>
            <a:pPr lvl="1">
              <a:buFont typeface="Arial" pitchFamily="34" charset="0"/>
              <a:buChar char="•"/>
            </a:pPr>
            <a:r>
              <a:rPr lang="en-US" dirty="0" smtClean="0"/>
              <a:t> PTC </a:t>
            </a:r>
            <a:r>
              <a:rPr lang="en-US" dirty="0" err="1" smtClean="0"/>
              <a:t>Creo</a:t>
            </a:r>
            <a:r>
              <a:rPr lang="en-US" dirty="0" smtClean="0"/>
              <a:t> </a:t>
            </a:r>
          </a:p>
          <a:p>
            <a:pPr lvl="1">
              <a:buFont typeface="Arial" pitchFamily="34" charset="0"/>
              <a:buChar char="•"/>
            </a:pPr>
            <a:r>
              <a:rPr lang="en-US" dirty="0" smtClean="0"/>
              <a:t> </a:t>
            </a:r>
            <a:r>
              <a:rPr lang="en-US" dirty="0" err="1" smtClean="0"/>
              <a:t>LabVIEW</a:t>
            </a:r>
            <a:r>
              <a:rPr lang="en-US" dirty="0" smtClean="0"/>
              <a:t> </a:t>
            </a:r>
          </a:p>
          <a:p>
            <a:pPr lvl="1">
              <a:buFont typeface="Arial" pitchFamily="34" charset="0"/>
              <a:buChar char="•"/>
            </a:pPr>
            <a:r>
              <a:rPr lang="en-US" dirty="0" smtClean="0"/>
              <a:t> MATLAB and SIMULINK</a:t>
            </a:r>
            <a:endParaRPr lang="en-US" dirty="0"/>
          </a:p>
        </p:txBody>
      </p:sp>
      <p:sp>
        <p:nvSpPr>
          <p:cNvPr id="13" name="TextBox 12"/>
          <p:cNvSpPr txBox="1"/>
          <p:nvPr/>
        </p:nvSpPr>
        <p:spPr>
          <a:xfrm>
            <a:off x="1913343" y="3581400"/>
            <a:ext cx="6826356" cy="923330"/>
          </a:xfrm>
          <a:prstGeom prst="rect">
            <a:avLst/>
          </a:prstGeom>
          <a:noFill/>
        </p:spPr>
        <p:txBody>
          <a:bodyPr wrap="none" rtlCol="0">
            <a:spAutoFit/>
          </a:bodyPr>
          <a:lstStyle/>
          <a:p>
            <a:r>
              <a:rPr lang="en-US" b="1" dirty="0" smtClean="0"/>
              <a:t>2) </a:t>
            </a:r>
            <a:r>
              <a:rPr lang="en-US" dirty="0" smtClean="0"/>
              <a:t>Equipment Use and Instrumentation:</a:t>
            </a:r>
          </a:p>
          <a:p>
            <a:pPr lvl="1">
              <a:buFont typeface="Arial" pitchFamily="34" charset="0"/>
              <a:buChar char="•"/>
            </a:pPr>
            <a:r>
              <a:rPr lang="en-US" dirty="0" smtClean="0"/>
              <a:t> 3-D Printing</a:t>
            </a:r>
          </a:p>
          <a:p>
            <a:pPr lvl="1">
              <a:buFont typeface="Arial" pitchFamily="34" charset="0"/>
              <a:buChar char="•"/>
            </a:pPr>
            <a:r>
              <a:rPr lang="en-US" dirty="0" smtClean="0"/>
              <a:t> Machining (including basic tool use, welding and plasma cutting)</a:t>
            </a:r>
          </a:p>
        </p:txBody>
      </p:sp>
      <p:sp>
        <p:nvSpPr>
          <p:cNvPr id="14" name="TextBox 13"/>
          <p:cNvSpPr txBox="1"/>
          <p:nvPr/>
        </p:nvSpPr>
        <p:spPr>
          <a:xfrm>
            <a:off x="1905000" y="4648200"/>
            <a:ext cx="4064639" cy="1477328"/>
          </a:xfrm>
          <a:prstGeom prst="rect">
            <a:avLst/>
          </a:prstGeom>
          <a:noFill/>
        </p:spPr>
        <p:txBody>
          <a:bodyPr wrap="none" rtlCol="0">
            <a:spAutoFit/>
          </a:bodyPr>
          <a:lstStyle/>
          <a:p>
            <a:r>
              <a:rPr lang="en-US" b="1" dirty="0" smtClean="0"/>
              <a:t>3)</a:t>
            </a:r>
            <a:r>
              <a:rPr lang="en-US" dirty="0" smtClean="0"/>
              <a:t> Communication and Writing:</a:t>
            </a:r>
          </a:p>
          <a:p>
            <a:pPr lvl="1">
              <a:buFont typeface="Arial" pitchFamily="34" charset="0"/>
              <a:buChar char="•"/>
            </a:pPr>
            <a:r>
              <a:rPr lang="en-US" dirty="0" smtClean="0"/>
              <a:t> Speech Coaching</a:t>
            </a:r>
          </a:p>
          <a:p>
            <a:pPr lvl="1">
              <a:buFont typeface="Arial" pitchFamily="34" charset="0"/>
              <a:buChar char="•"/>
            </a:pPr>
            <a:r>
              <a:rPr lang="en-US" dirty="0" smtClean="0"/>
              <a:t> Project Planning and Budgeting</a:t>
            </a:r>
          </a:p>
          <a:p>
            <a:pPr lvl="1">
              <a:buFont typeface="Arial" pitchFamily="34" charset="0"/>
              <a:buChar char="•"/>
            </a:pPr>
            <a:r>
              <a:rPr lang="en-US" dirty="0" smtClean="0"/>
              <a:t> Writing a Business Plan</a:t>
            </a:r>
          </a:p>
          <a:p>
            <a:pPr lvl="1">
              <a:buFont typeface="Arial" pitchFamily="34" charset="0"/>
              <a:buChar char="•"/>
            </a:pPr>
            <a:r>
              <a:rPr lang="en-US" dirty="0" smtClean="0"/>
              <a:t> Technical Writing in the CSE format</a:t>
            </a:r>
            <a:endParaRPr lang="en-US" dirty="0"/>
          </a:p>
        </p:txBody>
      </p:sp>
      <p:sp>
        <p:nvSpPr>
          <p:cNvPr id="15" name="TextBox 14"/>
          <p:cNvSpPr txBox="1"/>
          <p:nvPr/>
        </p:nvSpPr>
        <p:spPr>
          <a:xfrm>
            <a:off x="1143000" y="1258669"/>
            <a:ext cx="6096000" cy="646331"/>
          </a:xfrm>
          <a:prstGeom prst="rect">
            <a:avLst/>
          </a:prstGeom>
          <a:noFill/>
        </p:spPr>
        <p:txBody>
          <a:bodyPr wrap="square" rtlCol="0">
            <a:spAutoFit/>
          </a:bodyPr>
          <a:lstStyle/>
          <a:p>
            <a:r>
              <a:rPr lang="en-US" b="1" dirty="0" smtClean="0"/>
              <a:t>Academic elements</a:t>
            </a:r>
            <a:r>
              <a:rPr lang="en-US" dirty="0" smtClean="0"/>
              <a:t> - Students of the program must complete one mini-course from each of the following three categories*: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381000"/>
            <a:ext cx="4191000" cy="523220"/>
          </a:xfrm>
          <a:prstGeom prst="rect">
            <a:avLst/>
          </a:prstGeom>
          <a:noFill/>
        </p:spPr>
        <p:txBody>
          <a:bodyPr wrap="square" rtlCol="0">
            <a:spAutoFit/>
          </a:bodyPr>
          <a:lstStyle/>
          <a:p>
            <a:r>
              <a:rPr lang="en-US" dirty="0" smtClean="0"/>
              <a:t>   </a:t>
            </a:r>
            <a:r>
              <a:rPr lang="en-US" sz="2800" dirty="0" smtClean="0"/>
              <a:t>3SP Program Elements</a:t>
            </a:r>
            <a:endParaRPr lang="en-US" dirty="0"/>
          </a:p>
        </p:txBody>
      </p:sp>
      <p:sp>
        <p:nvSpPr>
          <p:cNvPr id="11" name="TextBox 10"/>
          <p:cNvSpPr txBox="1"/>
          <p:nvPr/>
        </p:nvSpPr>
        <p:spPr>
          <a:xfrm>
            <a:off x="1905000" y="1676400"/>
            <a:ext cx="6553200" cy="2862322"/>
          </a:xfrm>
          <a:prstGeom prst="rect">
            <a:avLst/>
          </a:prstGeom>
          <a:noFill/>
        </p:spPr>
        <p:txBody>
          <a:bodyPr wrap="square" rtlCol="0">
            <a:spAutoFit/>
          </a:bodyPr>
          <a:lstStyle/>
          <a:p>
            <a:pPr marL="342900" indent="-342900">
              <a:buAutoNum type="arabicParenR"/>
            </a:pPr>
            <a:r>
              <a:rPr lang="en-US" dirty="0" smtClean="0"/>
              <a:t>On-campus faculty-mentored internship project in their first summer of the program.</a:t>
            </a:r>
          </a:p>
          <a:p>
            <a:pPr marL="342900" indent="-342900">
              <a:buAutoNum type="arabicParenR" startAt="2"/>
            </a:pPr>
            <a:r>
              <a:rPr lang="en-US" dirty="0" smtClean="0"/>
              <a:t>Off-campus internship project in their second summer of the program.</a:t>
            </a:r>
          </a:p>
          <a:p>
            <a:pPr marL="342900" lvl="0" indent="-342900">
              <a:buFontTx/>
              <a:buAutoNum type="arabicParenR" startAt="2"/>
            </a:pPr>
            <a:r>
              <a:rPr lang="en-US" dirty="0" smtClean="0"/>
              <a:t>The student shall contribute a minimum of 2 hours per week working on a project during the fall and spring semesters</a:t>
            </a:r>
          </a:p>
          <a:p>
            <a:pPr marL="342900" lvl="0" indent="-342900">
              <a:buFontTx/>
              <a:buAutoNum type="arabicParenR" startAt="2"/>
            </a:pPr>
            <a:r>
              <a:rPr lang="en-US" dirty="0" smtClean="0"/>
              <a:t>The student shall become a contributing member of the STEM Student Union club</a:t>
            </a:r>
          </a:p>
          <a:p>
            <a:pPr marL="342900" indent="-342900">
              <a:buAutoNum type="arabicParenR" startAt="2"/>
            </a:pPr>
            <a:endParaRPr lang="en-US" dirty="0" smtClean="0"/>
          </a:p>
          <a:p>
            <a:pPr marL="342900" indent="-342900"/>
            <a:endParaRPr lang="en-US" dirty="0"/>
          </a:p>
        </p:txBody>
      </p:sp>
      <p:sp>
        <p:nvSpPr>
          <p:cNvPr id="15" name="TextBox 14"/>
          <p:cNvSpPr txBox="1"/>
          <p:nvPr/>
        </p:nvSpPr>
        <p:spPr>
          <a:xfrm>
            <a:off x="1143000" y="1258669"/>
            <a:ext cx="6781800" cy="369332"/>
          </a:xfrm>
          <a:prstGeom prst="rect">
            <a:avLst/>
          </a:prstGeom>
          <a:noFill/>
        </p:spPr>
        <p:txBody>
          <a:bodyPr wrap="square" rtlCol="0">
            <a:spAutoFit/>
          </a:bodyPr>
          <a:lstStyle/>
          <a:p>
            <a:r>
              <a:rPr lang="en-US" b="1" dirty="0" smtClean="0"/>
              <a:t>Research elements</a:t>
            </a:r>
            <a:r>
              <a:rPr lang="en-US" dirty="0" smtClean="0"/>
              <a:t> - Students of the program must participate in:</a:t>
            </a:r>
            <a:endParaRPr lang="en-US" dirty="0"/>
          </a:p>
        </p:txBody>
      </p:sp>
      <p:sp>
        <p:nvSpPr>
          <p:cNvPr id="10" name="TextBox 9"/>
          <p:cNvSpPr txBox="1"/>
          <p:nvPr/>
        </p:nvSpPr>
        <p:spPr>
          <a:xfrm>
            <a:off x="1143000" y="4114800"/>
            <a:ext cx="7772400" cy="369332"/>
          </a:xfrm>
          <a:prstGeom prst="rect">
            <a:avLst/>
          </a:prstGeom>
          <a:noFill/>
        </p:spPr>
        <p:txBody>
          <a:bodyPr wrap="square" rtlCol="0">
            <a:spAutoFit/>
          </a:bodyPr>
          <a:lstStyle/>
          <a:p>
            <a:r>
              <a:rPr lang="en-US" b="1" dirty="0" smtClean="0"/>
              <a:t>Additional Research elements</a:t>
            </a:r>
            <a:r>
              <a:rPr lang="en-US" dirty="0" smtClean="0"/>
              <a:t>  (determined by 3SP Faculty Research Mentors):</a:t>
            </a:r>
            <a:endParaRPr lang="en-US" dirty="0"/>
          </a:p>
        </p:txBody>
      </p:sp>
      <p:sp>
        <p:nvSpPr>
          <p:cNvPr id="12" name="TextBox 11"/>
          <p:cNvSpPr txBox="1"/>
          <p:nvPr/>
        </p:nvSpPr>
        <p:spPr>
          <a:xfrm>
            <a:off x="1905000" y="4495800"/>
            <a:ext cx="6553200" cy="1754326"/>
          </a:xfrm>
          <a:prstGeom prst="rect">
            <a:avLst/>
          </a:prstGeom>
          <a:noFill/>
        </p:spPr>
        <p:txBody>
          <a:bodyPr wrap="square" rtlCol="0">
            <a:spAutoFit/>
          </a:bodyPr>
          <a:lstStyle/>
          <a:p>
            <a:pPr marL="342900" lvl="0" indent="-342900">
              <a:buFontTx/>
              <a:buAutoNum type="arabicParenR"/>
            </a:pPr>
            <a:r>
              <a:rPr lang="en-US" dirty="0" smtClean="0"/>
              <a:t>co-author with team members a weekly blog documenting project progress throughout Summer </a:t>
            </a:r>
            <a:r>
              <a:rPr lang="en-US" dirty="0"/>
              <a:t>I</a:t>
            </a:r>
            <a:r>
              <a:rPr lang="en-US" dirty="0" smtClean="0"/>
              <a:t> or Summer II internships</a:t>
            </a:r>
          </a:p>
          <a:p>
            <a:pPr marL="342900" indent="-342900">
              <a:buAutoNum type="arabicParenR"/>
            </a:pPr>
            <a:r>
              <a:rPr lang="en-US" dirty="0" smtClean="0"/>
              <a:t>co-author a professional quality poster of project for STEM C</a:t>
            </a:r>
            <a:r>
              <a:rPr lang="en-US" baseline="30000" dirty="0" smtClean="0"/>
              <a:t>2</a:t>
            </a:r>
            <a:r>
              <a:rPr lang="en-US" dirty="0" smtClean="0"/>
              <a:t> Research Summit at Bergen Community College </a:t>
            </a:r>
          </a:p>
          <a:p>
            <a:pPr marL="342900" indent="-342900">
              <a:buAutoNum type="arabicParenR"/>
            </a:pPr>
            <a:r>
              <a:rPr lang="en-US" dirty="0" smtClean="0"/>
              <a:t>Give presentations at various events and meetings both on-campus and off-campus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381000"/>
            <a:ext cx="4191000" cy="523220"/>
          </a:xfrm>
          <a:prstGeom prst="rect">
            <a:avLst/>
          </a:prstGeom>
          <a:noFill/>
        </p:spPr>
        <p:txBody>
          <a:bodyPr wrap="square" rtlCol="0">
            <a:spAutoFit/>
          </a:bodyPr>
          <a:lstStyle/>
          <a:p>
            <a:r>
              <a:rPr lang="en-US" dirty="0" smtClean="0"/>
              <a:t>   </a:t>
            </a:r>
            <a:r>
              <a:rPr lang="en-US" sz="2800" dirty="0" smtClean="0"/>
              <a:t>3SP Program Elements</a:t>
            </a:r>
            <a:endParaRPr lang="en-US" dirty="0"/>
          </a:p>
        </p:txBody>
      </p:sp>
      <p:sp>
        <p:nvSpPr>
          <p:cNvPr id="11" name="TextBox 10"/>
          <p:cNvSpPr txBox="1"/>
          <p:nvPr/>
        </p:nvSpPr>
        <p:spPr>
          <a:xfrm>
            <a:off x="1905000" y="1676400"/>
            <a:ext cx="6553200" cy="1477328"/>
          </a:xfrm>
          <a:prstGeom prst="rect">
            <a:avLst/>
          </a:prstGeom>
          <a:noFill/>
        </p:spPr>
        <p:txBody>
          <a:bodyPr wrap="square" rtlCol="0">
            <a:spAutoFit/>
          </a:bodyPr>
          <a:lstStyle/>
          <a:p>
            <a:pPr marL="342900" lvl="0" indent="-342900">
              <a:buFontTx/>
              <a:buAutoNum type="arabicParenR"/>
            </a:pPr>
            <a:r>
              <a:rPr lang="en-US" dirty="0" smtClean="0"/>
              <a:t>Serve as an academic mentor to a MAT-048 or MAT-160 student.  This includes regular weekly mentoring sessions</a:t>
            </a:r>
          </a:p>
          <a:p>
            <a:pPr marL="342900" indent="-342900">
              <a:buAutoNum type="arabicParenR"/>
            </a:pPr>
            <a:r>
              <a:rPr lang="en-US" dirty="0" smtClean="0"/>
              <a:t>Give presentation at one off-campus science fair or conduct a STEM demonstration/workshop session at an off-campus educational institution in the area </a:t>
            </a:r>
            <a:endParaRPr lang="en-US" dirty="0"/>
          </a:p>
        </p:txBody>
      </p:sp>
      <p:sp>
        <p:nvSpPr>
          <p:cNvPr id="15" name="TextBox 14"/>
          <p:cNvSpPr txBox="1"/>
          <p:nvPr/>
        </p:nvSpPr>
        <p:spPr>
          <a:xfrm>
            <a:off x="1143000" y="1258669"/>
            <a:ext cx="6781800" cy="369332"/>
          </a:xfrm>
          <a:prstGeom prst="rect">
            <a:avLst/>
          </a:prstGeom>
          <a:noFill/>
        </p:spPr>
        <p:txBody>
          <a:bodyPr wrap="square" rtlCol="0">
            <a:spAutoFit/>
          </a:bodyPr>
          <a:lstStyle/>
          <a:p>
            <a:r>
              <a:rPr lang="en-US" b="1" dirty="0" smtClean="0"/>
              <a:t>Service elements</a:t>
            </a:r>
            <a:r>
              <a:rPr lang="en-US" dirty="0" smtClean="0"/>
              <a:t> - Students of the program must: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743200"/>
            <a:ext cx="6705600" cy="523220"/>
          </a:xfrm>
          <a:prstGeom prst="rect">
            <a:avLst/>
          </a:prstGeom>
          <a:noFill/>
        </p:spPr>
        <p:txBody>
          <a:bodyPr wrap="square" rtlCol="0">
            <a:spAutoFit/>
          </a:bodyPr>
          <a:lstStyle/>
          <a:p>
            <a:pPr algn="ctr"/>
            <a:r>
              <a:rPr lang="en-US" dirty="0" smtClean="0"/>
              <a:t> </a:t>
            </a:r>
            <a:r>
              <a:rPr lang="en-US" sz="2800" dirty="0" smtClean="0"/>
              <a:t>3SP Membership Application</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743200"/>
            <a:ext cx="6705600" cy="523220"/>
          </a:xfrm>
          <a:prstGeom prst="rect">
            <a:avLst/>
          </a:prstGeom>
          <a:noFill/>
        </p:spPr>
        <p:txBody>
          <a:bodyPr wrap="square" rtlCol="0">
            <a:spAutoFit/>
          </a:bodyPr>
          <a:lstStyle/>
          <a:p>
            <a:r>
              <a:rPr lang="en-US" dirty="0" smtClean="0"/>
              <a:t> </a:t>
            </a:r>
            <a:r>
              <a:rPr lang="en-US" sz="2800" dirty="0" smtClean="0"/>
              <a:t>Meet the 3SP Faculty Research Mentors!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857845"/>
            <a:ext cx="4419600" cy="6063198"/>
          </a:xfrm>
          <a:prstGeom prst="rect">
            <a:avLst/>
          </a:prstGeom>
          <a:noFill/>
        </p:spPr>
        <p:txBody>
          <a:bodyPr wrap="square" rtlCol="0">
            <a:spAutoFit/>
          </a:bodyPr>
          <a:lstStyle/>
          <a:p>
            <a:r>
              <a:rPr lang="en-US" dirty="0" smtClean="0"/>
              <a:t>Dr. Joseph Michael </a:t>
            </a:r>
            <a:r>
              <a:rPr lang="en-US" dirty="0" err="1" smtClean="0"/>
              <a:t>Sivo</a:t>
            </a:r>
            <a:endParaRPr lang="en-US" dirty="0" smtClean="0"/>
          </a:p>
          <a:p>
            <a:r>
              <a:rPr lang="en-US" dirty="0" smtClean="0"/>
              <a:t>Professor of Physics</a:t>
            </a:r>
          </a:p>
          <a:p>
            <a:r>
              <a:rPr lang="en-US" dirty="0" smtClean="0"/>
              <a:t>Office: S-325</a:t>
            </a:r>
          </a:p>
          <a:p>
            <a:r>
              <a:rPr lang="en-US" dirty="0" smtClean="0"/>
              <a:t>E-mail: jsivo@bergen.edu</a:t>
            </a:r>
          </a:p>
          <a:p>
            <a:endParaRPr lang="en-US" sz="1100" dirty="0" smtClean="0"/>
          </a:p>
          <a:p>
            <a:r>
              <a:rPr lang="en-US" b="1" dirty="0" smtClean="0"/>
              <a:t>Project topics of interest:</a:t>
            </a:r>
          </a:p>
          <a:p>
            <a:r>
              <a:rPr lang="en-US" dirty="0" smtClean="0"/>
              <a:t>Engineering, Energy-related projects, Astronomy, Physics</a:t>
            </a:r>
          </a:p>
          <a:p>
            <a:endParaRPr lang="en-US" sz="1100" dirty="0" smtClean="0"/>
          </a:p>
          <a:p>
            <a:r>
              <a:rPr lang="en-US" b="1" dirty="0" smtClean="0"/>
              <a:t>Continuing Projects:</a:t>
            </a:r>
            <a:endParaRPr lang="en-US" sz="800" b="1" dirty="0" smtClean="0"/>
          </a:p>
          <a:p>
            <a:pPr>
              <a:buFont typeface="Arial" pitchFamily="34" charset="0"/>
              <a:buChar char="•"/>
            </a:pPr>
            <a:r>
              <a:rPr lang="en-US" dirty="0" smtClean="0"/>
              <a:t>  Thermal Energy Project (Heat transfer study of Blockhouse)</a:t>
            </a:r>
          </a:p>
          <a:p>
            <a:pPr>
              <a:buFont typeface="Arial" pitchFamily="34" charset="0"/>
              <a:buChar char="•"/>
            </a:pPr>
            <a:endParaRPr lang="en-US" sz="800" dirty="0" smtClean="0"/>
          </a:p>
          <a:p>
            <a:pPr>
              <a:buFont typeface="Arial" pitchFamily="34" charset="0"/>
              <a:buChar char="•"/>
            </a:pPr>
            <a:r>
              <a:rPr lang="en-US" dirty="0" smtClean="0"/>
              <a:t>  Meteor detection project (building antenna to detect meteors and UFOs!)</a:t>
            </a:r>
          </a:p>
          <a:p>
            <a:pPr>
              <a:buFont typeface="Arial" pitchFamily="34" charset="0"/>
              <a:buChar char="•"/>
            </a:pPr>
            <a:endParaRPr lang="en-US" sz="800" dirty="0" smtClean="0"/>
          </a:p>
          <a:p>
            <a:pPr>
              <a:buFont typeface="Arial" pitchFamily="34" charset="0"/>
              <a:buChar char="•"/>
            </a:pPr>
            <a:r>
              <a:rPr lang="en-US" dirty="0" smtClean="0"/>
              <a:t>  VEGETA (wind turbine testing platform)</a:t>
            </a:r>
          </a:p>
          <a:p>
            <a:pPr>
              <a:buFont typeface="Arial" pitchFamily="34" charset="0"/>
              <a:buChar char="•"/>
            </a:pPr>
            <a:endParaRPr lang="en-US" sz="800" dirty="0" smtClean="0"/>
          </a:p>
          <a:p>
            <a:pPr>
              <a:buFont typeface="Arial" pitchFamily="34" charset="0"/>
              <a:buChar char="•"/>
            </a:pPr>
            <a:r>
              <a:rPr lang="en-US" dirty="0" smtClean="0"/>
              <a:t>  </a:t>
            </a:r>
            <a:r>
              <a:rPr lang="en-US" dirty="0" err="1" smtClean="0"/>
              <a:t>Scaredrone</a:t>
            </a:r>
            <a:r>
              <a:rPr lang="en-US" dirty="0" smtClean="0">
                <a:sym typeface="Symbol"/>
              </a:rPr>
              <a:t></a:t>
            </a:r>
            <a:r>
              <a:rPr lang="en-US" dirty="0" smtClean="0"/>
              <a:t>: (computer vision based    </a:t>
            </a:r>
          </a:p>
          <a:p>
            <a:r>
              <a:rPr lang="en-US" dirty="0" smtClean="0"/>
              <a:t>    precision agricultural UAV drone design)</a:t>
            </a:r>
          </a:p>
          <a:p>
            <a:endParaRPr lang="en-US" sz="800" dirty="0" smtClean="0"/>
          </a:p>
          <a:p>
            <a:pPr>
              <a:buFont typeface="Arial" pitchFamily="34" charset="0"/>
              <a:buChar char="•"/>
            </a:pPr>
            <a:r>
              <a:rPr lang="en-US" dirty="0" smtClean="0"/>
              <a:t>  mini-Hybrid Rocket Engine and Test Stand Development</a:t>
            </a:r>
          </a:p>
          <a:p>
            <a:pPr>
              <a:buFont typeface="Arial" pitchFamily="34" charset="0"/>
              <a:buChar char="•"/>
            </a:pPr>
            <a:endParaRPr lang="en-US" sz="800" dirty="0" smtClean="0"/>
          </a:p>
          <a:p>
            <a:pPr>
              <a:buFont typeface="Arial" pitchFamily="34" charset="0"/>
              <a:buChar char="•"/>
            </a:pPr>
            <a:r>
              <a:rPr lang="en-US" dirty="0" smtClean="0"/>
              <a:t>  Pedal Power electricity demonstrator</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7" name="Picture 6" descr="SivoPic.jpg"/>
          <p:cNvPicPr>
            <a:picLocks noChangeAspect="1"/>
          </p:cNvPicPr>
          <p:nvPr/>
        </p:nvPicPr>
        <p:blipFill>
          <a:blip r:embed="rId2" cstate="print"/>
          <a:stretch>
            <a:fillRect/>
          </a:stretch>
        </p:blipFill>
        <p:spPr>
          <a:xfrm>
            <a:off x="378357" y="990600"/>
            <a:ext cx="4041243" cy="4495800"/>
          </a:xfrm>
          <a:prstGeom prst="rect">
            <a:avLst/>
          </a:prstGeom>
          <a:ln w="6350">
            <a:solidFill>
              <a:schemeClr val="tx1"/>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76800" y="762000"/>
            <a:ext cx="4191000" cy="6047809"/>
          </a:xfrm>
          <a:prstGeom prst="rect">
            <a:avLst/>
          </a:prstGeom>
          <a:noFill/>
        </p:spPr>
        <p:txBody>
          <a:bodyPr wrap="square" rtlCol="0">
            <a:spAutoFit/>
          </a:bodyPr>
          <a:lstStyle/>
          <a:p>
            <a:pPr>
              <a:lnSpc>
                <a:spcPct val="150000"/>
              </a:lnSpc>
            </a:pPr>
            <a:r>
              <a:rPr lang="en-US" sz="2400" b="1" dirty="0" smtClean="0">
                <a:effectLst>
                  <a:outerShdw blurRad="38100" dist="38100" dir="2700000" algn="tl">
                    <a:srgbClr val="000000">
                      <a:alpha val="43137"/>
                    </a:srgbClr>
                  </a:outerShdw>
                </a:effectLst>
              </a:rPr>
              <a:t>Luis De Abreu</a:t>
            </a:r>
          </a:p>
          <a:p>
            <a:pPr>
              <a:lnSpc>
                <a:spcPct val="150000"/>
              </a:lnSpc>
            </a:pPr>
            <a:r>
              <a:rPr lang="en-US" dirty="0" smtClean="0"/>
              <a:t>STEMatics Grant Program Director</a:t>
            </a:r>
          </a:p>
          <a:p>
            <a:pPr>
              <a:lnSpc>
                <a:spcPct val="150000"/>
              </a:lnSpc>
            </a:pPr>
            <a:r>
              <a:rPr lang="en-US" dirty="0" smtClean="0"/>
              <a:t>Office: L-131</a:t>
            </a:r>
          </a:p>
          <a:p>
            <a:pPr>
              <a:lnSpc>
                <a:spcPct val="150000"/>
              </a:lnSpc>
            </a:pPr>
            <a:r>
              <a:rPr lang="en-US" dirty="0" smtClean="0"/>
              <a:t>E-mail: Ldeabreu@Bergen.edu</a:t>
            </a:r>
          </a:p>
          <a:p>
            <a:pPr>
              <a:lnSpc>
                <a:spcPct val="150000"/>
              </a:lnSpc>
            </a:pPr>
            <a:r>
              <a:rPr lang="en-US" b="1" dirty="0" smtClean="0"/>
              <a:t>Project topics of interest:</a:t>
            </a:r>
          </a:p>
          <a:p>
            <a:pPr marL="285750" indent="-285750">
              <a:lnSpc>
                <a:spcPct val="150000"/>
              </a:lnSpc>
              <a:buFont typeface="Arial" panose="020B0604020202020204" pitchFamily="34" charset="0"/>
              <a:buChar char="•"/>
            </a:pPr>
            <a:r>
              <a:rPr lang="en-US" dirty="0" smtClean="0"/>
              <a:t>Engineering</a:t>
            </a:r>
          </a:p>
          <a:p>
            <a:pPr marL="285750" indent="-285750">
              <a:lnSpc>
                <a:spcPct val="150000"/>
              </a:lnSpc>
              <a:buFont typeface="Arial" panose="020B0604020202020204" pitchFamily="34" charset="0"/>
              <a:buChar char="•"/>
            </a:pPr>
            <a:r>
              <a:rPr lang="en-US" dirty="0"/>
              <a:t>Unmanned Aerial Vehicles</a:t>
            </a:r>
          </a:p>
          <a:p>
            <a:pPr marL="285750" indent="-285750">
              <a:lnSpc>
                <a:spcPct val="150000"/>
              </a:lnSpc>
              <a:buFont typeface="Arial" panose="020B0604020202020204" pitchFamily="34" charset="0"/>
              <a:buChar char="•"/>
            </a:pPr>
            <a:r>
              <a:rPr lang="en-US" dirty="0" smtClean="0"/>
              <a:t>Energy-related projects</a:t>
            </a:r>
          </a:p>
          <a:p>
            <a:pPr>
              <a:lnSpc>
                <a:spcPct val="150000"/>
              </a:lnSpc>
            </a:pPr>
            <a:r>
              <a:rPr lang="en-US" b="1" dirty="0" smtClean="0"/>
              <a:t>Continuing Projects:</a:t>
            </a:r>
            <a:endParaRPr lang="en-US" sz="800" b="1" dirty="0" smtClean="0"/>
          </a:p>
          <a:p>
            <a:pPr marL="285750" indent="-285750">
              <a:lnSpc>
                <a:spcPct val="150000"/>
              </a:lnSpc>
              <a:buFont typeface="Arial" panose="020B0604020202020204" pitchFamily="34" charset="0"/>
              <a:buChar char="•"/>
            </a:pPr>
            <a:r>
              <a:rPr lang="en-US" dirty="0" smtClean="0"/>
              <a:t>UAV </a:t>
            </a:r>
            <a:r>
              <a:rPr lang="en-US" dirty="0"/>
              <a:t>– Unmanned Aerial </a:t>
            </a:r>
            <a:r>
              <a:rPr lang="en-US" dirty="0" smtClean="0"/>
              <a:t>Vehicles</a:t>
            </a:r>
          </a:p>
          <a:p>
            <a:pPr marL="285750" indent="-285750">
              <a:lnSpc>
                <a:spcPct val="150000"/>
              </a:lnSpc>
              <a:buFont typeface="Arial" panose="020B0604020202020204" pitchFamily="34" charset="0"/>
              <a:buChar char="•"/>
            </a:pPr>
            <a:r>
              <a:rPr lang="en-US" dirty="0" smtClean="0"/>
              <a:t>Thermal Energy Project (project with Turning Point students)</a:t>
            </a:r>
          </a:p>
          <a:p>
            <a:pPr marL="285750" indent="-285750">
              <a:lnSpc>
                <a:spcPct val="150000"/>
              </a:lnSpc>
              <a:buFont typeface="Arial" panose="020B0604020202020204" pitchFamily="34" charset="0"/>
              <a:buChar char="•"/>
            </a:pPr>
            <a:r>
              <a:rPr lang="en-US" dirty="0" err="1" smtClean="0"/>
              <a:t>Scaredrone</a:t>
            </a:r>
            <a:r>
              <a:rPr lang="en-US" dirty="0" smtClean="0"/>
              <a:t>: (computer vision based    </a:t>
            </a:r>
          </a:p>
          <a:p>
            <a:pPr>
              <a:lnSpc>
                <a:spcPct val="150000"/>
              </a:lnSpc>
            </a:pPr>
            <a:r>
              <a:rPr lang="en-US" dirty="0" smtClean="0"/>
              <a:t>    precision agricultural UAV drone design)</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8600" y="1219200"/>
            <a:ext cx="4572000" cy="3429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2738" y="4648200"/>
            <a:ext cx="2303976" cy="17279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496624" y="4648200"/>
            <a:ext cx="2303976" cy="172798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5498" y="115635"/>
            <a:ext cx="6626178" cy="523220"/>
          </a:xfrm>
          <a:prstGeom prst="rect">
            <a:avLst/>
          </a:prstGeom>
          <a:noFill/>
        </p:spPr>
        <p:txBody>
          <a:bodyPr wrap="square" rtlCol="0">
            <a:spAutoFit/>
          </a:bodyPr>
          <a:lstStyle/>
          <a:p>
            <a:r>
              <a:rPr lang="en-US" sz="2800" dirty="0" smtClean="0"/>
              <a:t>3SP Information Session Spring 2017</a:t>
            </a:r>
            <a:endParaRPr lang="en-US" sz="2800" dirty="0"/>
          </a:p>
        </p:txBody>
      </p:sp>
      <p:sp>
        <p:nvSpPr>
          <p:cNvPr id="6" name="TextBox 5"/>
          <p:cNvSpPr txBox="1"/>
          <p:nvPr/>
        </p:nvSpPr>
        <p:spPr>
          <a:xfrm>
            <a:off x="4702449" y="1518002"/>
            <a:ext cx="3141071" cy="1077218"/>
          </a:xfrm>
          <a:prstGeom prst="rect">
            <a:avLst/>
          </a:prstGeom>
          <a:noFill/>
        </p:spPr>
        <p:txBody>
          <a:bodyPr wrap="square" rtlCol="0">
            <a:spAutoFit/>
          </a:bodyPr>
          <a:lstStyle/>
          <a:p>
            <a:r>
              <a:rPr lang="en-US" sz="1600" dirty="0" smtClean="0"/>
              <a:t>Ruth Feigenbaum, </a:t>
            </a:r>
            <a:r>
              <a:rPr lang="en-US" sz="1600" dirty="0" err="1" smtClean="0"/>
              <a:t>Ph.D</a:t>
            </a:r>
            <a:endParaRPr lang="en-US" sz="1600" dirty="0" smtClean="0"/>
          </a:p>
          <a:p>
            <a:r>
              <a:rPr lang="en-US" sz="1600" dirty="0" smtClean="0"/>
              <a:t>Professor of Mathematics</a:t>
            </a:r>
          </a:p>
          <a:p>
            <a:r>
              <a:rPr lang="en-US" sz="1600" dirty="0" smtClean="0"/>
              <a:t>Office: B-111A</a:t>
            </a:r>
          </a:p>
          <a:p>
            <a:r>
              <a:rPr lang="en-US" sz="1600" dirty="0" smtClean="0"/>
              <a:t>E-mail: rfeigenbaum@bergen.edu</a:t>
            </a:r>
            <a:endParaRPr lang="en-US" sz="1600" dirty="0"/>
          </a:p>
        </p:txBody>
      </p:sp>
      <p:sp>
        <p:nvSpPr>
          <p:cNvPr id="7" name="TextBox 6"/>
          <p:cNvSpPr txBox="1"/>
          <p:nvPr/>
        </p:nvSpPr>
        <p:spPr>
          <a:xfrm>
            <a:off x="4702449" y="3309927"/>
            <a:ext cx="2917027" cy="1077218"/>
          </a:xfrm>
          <a:prstGeom prst="rect">
            <a:avLst/>
          </a:prstGeom>
          <a:noFill/>
        </p:spPr>
        <p:txBody>
          <a:bodyPr wrap="square" rtlCol="0">
            <a:spAutoFit/>
          </a:bodyPr>
          <a:lstStyle/>
          <a:p>
            <a:r>
              <a:rPr lang="en-US" sz="1600" b="1" dirty="0" smtClean="0"/>
              <a:t>Project topics of interest: </a:t>
            </a:r>
          </a:p>
          <a:p>
            <a:pPr marL="285750" indent="-285750">
              <a:buFont typeface="Arial" panose="020B0604020202020204" pitchFamily="34" charset="0"/>
              <a:buChar char="•"/>
            </a:pPr>
            <a:r>
              <a:rPr lang="en-US" sz="1600" dirty="0" smtClean="0"/>
              <a:t>Math support </a:t>
            </a:r>
            <a:r>
              <a:rPr lang="en-US" sz="1600" smtClean="0"/>
              <a:t>for projects</a:t>
            </a:r>
            <a:endParaRPr lang="en-US" sz="1600" dirty="0" smtClean="0"/>
          </a:p>
          <a:p>
            <a:pPr marL="285750" indent="-285750">
              <a:buFont typeface="Arial" panose="020B0604020202020204" pitchFamily="34" charset="0"/>
              <a:buChar char="•"/>
            </a:pPr>
            <a:r>
              <a:rPr lang="en-US" sz="1600" dirty="0" smtClean="0"/>
              <a:t>Statistical analysis for data</a:t>
            </a:r>
          </a:p>
          <a:p>
            <a:pPr marL="285750" indent="-285750">
              <a:buFont typeface="Arial" panose="020B0604020202020204" pitchFamily="34" charset="0"/>
              <a:buChar char="•"/>
            </a:pPr>
            <a:endParaRPr lang="en-US" sz="16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804160" y="1184861"/>
            <a:ext cx="1259840" cy="282071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0" y="4140923"/>
            <a:ext cx="3585200" cy="2016675"/>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8800" y="1184861"/>
            <a:ext cx="2205445" cy="28207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3825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3157"/>
            <a:ext cx="8686800" cy="954107"/>
          </a:xfrm>
          <a:prstGeom prst="rect">
            <a:avLst/>
          </a:prstGeom>
          <a:noFill/>
        </p:spPr>
        <p:txBody>
          <a:bodyPr wrap="square" rtlCol="0" anchor="ctr" anchorCtr="1">
            <a:spAutoFit/>
          </a:bodyPr>
          <a:lstStyle/>
          <a:p>
            <a:pPr algn="ctr"/>
            <a:r>
              <a:rPr lang="en-US" sz="2800" dirty="0" smtClean="0"/>
              <a:t>STEM Student Scholars Program (3SP)</a:t>
            </a:r>
          </a:p>
          <a:p>
            <a:pPr algn="ctr"/>
            <a:r>
              <a:rPr lang="en-US" sz="2800" dirty="0" smtClean="0"/>
              <a:t>Information Session </a:t>
            </a:r>
            <a:r>
              <a:rPr lang="en-US" sz="2800" dirty="0" smtClean="0"/>
              <a:t>#2 </a:t>
            </a:r>
            <a:endParaRPr lang="en-US" sz="2800" dirty="0" smtClean="0"/>
          </a:p>
        </p:txBody>
      </p:sp>
      <p:sp>
        <p:nvSpPr>
          <p:cNvPr id="8" name="TextBox 7"/>
          <p:cNvSpPr txBox="1"/>
          <p:nvPr/>
        </p:nvSpPr>
        <p:spPr>
          <a:xfrm>
            <a:off x="5562600" y="5943600"/>
            <a:ext cx="3352800" cy="646331"/>
          </a:xfrm>
          <a:prstGeom prst="rect">
            <a:avLst/>
          </a:prstGeom>
          <a:noFill/>
        </p:spPr>
        <p:txBody>
          <a:bodyPr wrap="square" rtlCol="0">
            <a:spAutoFit/>
          </a:bodyPr>
          <a:lstStyle/>
          <a:p>
            <a:pPr algn="ctr"/>
            <a:r>
              <a:rPr lang="en-US" dirty="0" smtClean="0"/>
              <a:t>Presented by:</a:t>
            </a:r>
          </a:p>
          <a:p>
            <a:pPr algn="ctr"/>
            <a:r>
              <a:rPr lang="en-US" dirty="0" smtClean="0"/>
              <a:t>Joseph M. </a:t>
            </a:r>
            <a:r>
              <a:rPr lang="en-US" dirty="0" err="1" smtClean="0"/>
              <a:t>Sivo</a:t>
            </a:r>
            <a:endParaRPr lang="en-US" dirty="0"/>
          </a:p>
        </p:txBody>
      </p:sp>
      <p:sp>
        <p:nvSpPr>
          <p:cNvPr id="7" name="TextBox 6"/>
          <p:cNvSpPr txBox="1"/>
          <p:nvPr/>
        </p:nvSpPr>
        <p:spPr>
          <a:xfrm>
            <a:off x="152400" y="6248400"/>
            <a:ext cx="3581400" cy="369332"/>
          </a:xfrm>
          <a:prstGeom prst="rect">
            <a:avLst/>
          </a:prstGeom>
          <a:noFill/>
        </p:spPr>
        <p:txBody>
          <a:bodyPr wrap="square" rtlCol="0">
            <a:spAutoFit/>
          </a:bodyPr>
          <a:lstStyle/>
          <a:p>
            <a:pPr algn="ctr"/>
            <a:r>
              <a:rPr lang="en-US" dirty="0" smtClean="0"/>
              <a:t>Bergen Community College</a:t>
            </a:r>
            <a:endParaRPr lang="en-US" dirty="0"/>
          </a:p>
        </p:txBody>
      </p:sp>
      <p:sp>
        <p:nvSpPr>
          <p:cNvPr id="9" name="TextBox 8"/>
          <p:cNvSpPr txBox="1"/>
          <p:nvPr/>
        </p:nvSpPr>
        <p:spPr>
          <a:xfrm>
            <a:off x="1143000" y="5943600"/>
            <a:ext cx="1457963" cy="369332"/>
          </a:xfrm>
          <a:prstGeom prst="rect">
            <a:avLst/>
          </a:prstGeom>
          <a:noFill/>
        </p:spPr>
        <p:txBody>
          <a:bodyPr wrap="none" rtlCol="0">
            <a:spAutoFit/>
          </a:bodyPr>
          <a:lstStyle/>
          <a:p>
            <a:r>
              <a:rPr lang="en-US" dirty="0" smtClean="0"/>
              <a:t>May</a:t>
            </a:r>
            <a:r>
              <a:rPr lang="en-US" dirty="0" smtClean="0"/>
              <a:t> </a:t>
            </a:r>
            <a:r>
              <a:rPr lang="en-US" dirty="0" smtClean="0"/>
              <a:t>10</a:t>
            </a:r>
            <a:r>
              <a:rPr lang="en-US" dirty="0" smtClean="0"/>
              <a:t>, </a:t>
            </a:r>
            <a:r>
              <a:rPr lang="en-US" dirty="0" smtClean="0"/>
              <a:t>2017</a:t>
            </a:r>
            <a:endParaRPr lang="en-US" dirty="0"/>
          </a:p>
        </p:txBody>
      </p:sp>
      <p:pic>
        <p:nvPicPr>
          <p:cNvPr id="12" name="Picture 11" descr="HollandHouseLibraryBlitz1940.jpg.jpg"/>
          <p:cNvPicPr>
            <a:picLocks noChangeAspect="1"/>
          </p:cNvPicPr>
          <p:nvPr/>
        </p:nvPicPr>
        <p:blipFill>
          <a:blip r:embed="rId2" cstate="print"/>
          <a:stretch>
            <a:fillRect/>
          </a:stretch>
        </p:blipFill>
        <p:spPr>
          <a:xfrm>
            <a:off x="1066800" y="975455"/>
            <a:ext cx="6949440" cy="481574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953000" y="914400"/>
            <a:ext cx="3657600" cy="5909311"/>
          </a:xfrm>
          <a:prstGeom prst="rect">
            <a:avLst/>
          </a:prstGeom>
          <a:noFill/>
        </p:spPr>
        <p:txBody>
          <a:bodyPr wrap="square" rtlCol="0">
            <a:spAutoFit/>
          </a:bodyPr>
          <a:lstStyle/>
          <a:p>
            <a:r>
              <a:rPr lang="en-US" b="1" dirty="0" smtClean="0"/>
              <a:t>Project topics of interest:</a:t>
            </a:r>
          </a:p>
          <a:p>
            <a:endParaRPr lang="en-US" b="1" dirty="0" smtClean="0"/>
          </a:p>
          <a:p>
            <a:r>
              <a:rPr lang="en-US" dirty="0" smtClean="0"/>
              <a:t>Why many of students are not interested in Math, How we can find the ways to make it attractive and fun. </a:t>
            </a:r>
          </a:p>
          <a:p>
            <a:endParaRPr lang="en-US" dirty="0" smtClean="0"/>
          </a:p>
          <a:p>
            <a:r>
              <a:rPr lang="en-US" dirty="0" smtClean="0"/>
              <a:t>Since my background is in art and </a:t>
            </a:r>
            <a:r>
              <a:rPr lang="en-US" dirty="0"/>
              <a:t>m</a:t>
            </a:r>
            <a:r>
              <a:rPr lang="en-US" dirty="0" smtClean="0"/>
              <a:t>ath, I can compare research to a sea. </a:t>
            </a:r>
          </a:p>
          <a:p>
            <a:endParaRPr lang="en-US" dirty="0" smtClean="0"/>
          </a:p>
          <a:p>
            <a:r>
              <a:rPr lang="en-US" dirty="0" smtClean="0"/>
              <a:t>If you want to swim in the sea of research, you have to consider its rules. It is challenging until you prove your hypothesis. And when you get your result, you enjoy from the aesthetic aspects of this sea. </a:t>
            </a:r>
          </a:p>
          <a:p>
            <a:endParaRPr lang="en-US" dirty="0"/>
          </a:p>
          <a:p>
            <a:r>
              <a:rPr lang="en-US" dirty="0" smtClean="0"/>
              <a:t>Research will never end, like the water in sea. </a:t>
            </a:r>
            <a:endParaRPr lang="en-US" sz="800" b="1" dirty="0" smtClean="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6" name="Picture 5" descr="darya1.JPG"/>
          <p:cNvPicPr>
            <a:picLocks noChangeAspect="1"/>
          </p:cNvPicPr>
          <p:nvPr/>
        </p:nvPicPr>
        <p:blipFill>
          <a:blip r:embed="rId2" cstate="print"/>
          <a:stretch>
            <a:fillRect/>
          </a:stretch>
        </p:blipFill>
        <p:spPr>
          <a:xfrm>
            <a:off x="0" y="914400"/>
            <a:ext cx="4572000" cy="3048000"/>
          </a:xfrm>
          <a:prstGeom prst="rect">
            <a:avLst/>
          </a:prstGeom>
        </p:spPr>
      </p:pic>
      <p:sp>
        <p:nvSpPr>
          <p:cNvPr id="2" name="TextBox 1"/>
          <p:cNvSpPr txBox="1"/>
          <p:nvPr/>
        </p:nvSpPr>
        <p:spPr>
          <a:xfrm>
            <a:off x="152400" y="4191000"/>
            <a:ext cx="4419600" cy="2339102"/>
          </a:xfrm>
          <a:prstGeom prst="rect">
            <a:avLst/>
          </a:prstGeom>
          <a:noFill/>
        </p:spPr>
        <p:txBody>
          <a:bodyPr wrap="square" rtlCol="0">
            <a:spAutoFit/>
          </a:bodyPr>
          <a:lstStyle/>
          <a:p>
            <a:r>
              <a:rPr lang="en-US" b="1" dirty="0"/>
              <a:t>Dr. </a:t>
            </a:r>
            <a:r>
              <a:rPr lang="en-US" b="1" dirty="0" err="1"/>
              <a:t>PanteA</a:t>
            </a:r>
            <a:r>
              <a:rPr lang="en-US" b="1" dirty="0"/>
              <a:t> </a:t>
            </a:r>
            <a:r>
              <a:rPr lang="en-US" b="1" dirty="0" err="1"/>
              <a:t>Bahrami</a:t>
            </a:r>
            <a:endParaRPr lang="en-US" dirty="0"/>
          </a:p>
          <a:p>
            <a:endParaRPr lang="en-US" sz="1000" dirty="0"/>
          </a:p>
          <a:p>
            <a:r>
              <a:rPr lang="en-US" dirty="0"/>
              <a:t>Professor of Math and </a:t>
            </a:r>
            <a:r>
              <a:rPr lang="en-US" dirty="0" smtClean="0"/>
              <a:t>German Language</a:t>
            </a:r>
          </a:p>
          <a:p>
            <a:endParaRPr lang="en-US" sz="1000" dirty="0"/>
          </a:p>
          <a:p>
            <a:r>
              <a:rPr lang="en-US" dirty="0" smtClean="0"/>
              <a:t>Math: </a:t>
            </a:r>
            <a:r>
              <a:rPr lang="en-US" dirty="0"/>
              <a:t>at Seton Hall </a:t>
            </a:r>
            <a:r>
              <a:rPr lang="en-US" dirty="0" smtClean="0"/>
              <a:t>University </a:t>
            </a:r>
            <a:r>
              <a:rPr lang="en-US" dirty="0"/>
              <a:t>&amp; Huntington Learning </a:t>
            </a:r>
            <a:r>
              <a:rPr lang="en-US" dirty="0" smtClean="0"/>
              <a:t>Center  </a:t>
            </a:r>
          </a:p>
          <a:p>
            <a:r>
              <a:rPr lang="en-US" dirty="0" smtClean="0"/>
              <a:t>German: </a:t>
            </a:r>
            <a:r>
              <a:rPr lang="en-US" dirty="0"/>
              <a:t>at BCC</a:t>
            </a:r>
          </a:p>
          <a:p>
            <a:r>
              <a:rPr lang="en-US" dirty="0"/>
              <a:t> </a:t>
            </a:r>
          </a:p>
          <a:p>
            <a:r>
              <a:rPr lang="en-US" dirty="0"/>
              <a:t>E-mail: </a:t>
            </a:r>
            <a:r>
              <a:rPr lang="en-US" i="1" dirty="0" err="1"/>
              <a:t>bahrami.pantea@</a:t>
            </a:r>
            <a:r>
              <a:rPr lang="en-US" i="1" dirty="0" err="1" smtClean="0"/>
              <a:t>gmail.com</a:t>
            </a:r>
            <a:endParaRPr lang="en-US" i="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3SP Information Session Spring 2017</a:t>
            </a:r>
            <a:endParaRPr lang="en-US" dirty="0"/>
          </a:p>
        </p:txBody>
      </p:sp>
      <p:sp>
        <p:nvSpPr>
          <p:cNvPr id="5" name="TextBox 4"/>
          <p:cNvSpPr txBox="1"/>
          <p:nvPr/>
        </p:nvSpPr>
        <p:spPr>
          <a:xfrm>
            <a:off x="4402632" y="1401422"/>
            <a:ext cx="2983171" cy="1200329"/>
          </a:xfrm>
          <a:prstGeom prst="rect">
            <a:avLst/>
          </a:prstGeom>
          <a:noFill/>
        </p:spPr>
        <p:txBody>
          <a:bodyPr wrap="none" rtlCol="0">
            <a:spAutoFit/>
          </a:bodyPr>
          <a:lstStyle/>
          <a:p>
            <a:r>
              <a:rPr lang="en-US" dirty="0" smtClean="0"/>
              <a:t>Dr. Maria Agapito</a:t>
            </a:r>
          </a:p>
          <a:p>
            <a:r>
              <a:rPr lang="en-US" dirty="0" smtClean="0"/>
              <a:t>Adjunct Professor of Biology</a:t>
            </a:r>
          </a:p>
          <a:p>
            <a:r>
              <a:rPr lang="en-US" dirty="0" smtClean="0"/>
              <a:t>Office: TBA</a:t>
            </a:r>
          </a:p>
          <a:p>
            <a:r>
              <a:rPr lang="en-US" dirty="0" smtClean="0"/>
              <a:t>Email: </a:t>
            </a:r>
            <a:r>
              <a:rPr lang="en-US" dirty="0" err="1" smtClean="0"/>
              <a:t>magapito@bergen.edu</a:t>
            </a:r>
            <a:endParaRPr lang="en-US" dirty="0"/>
          </a:p>
        </p:txBody>
      </p:sp>
      <p:sp>
        <p:nvSpPr>
          <p:cNvPr id="6" name="TextBox 5"/>
          <p:cNvSpPr txBox="1"/>
          <p:nvPr/>
        </p:nvSpPr>
        <p:spPr>
          <a:xfrm>
            <a:off x="4402632" y="2757387"/>
            <a:ext cx="3773051" cy="1477328"/>
          </a:xfrm>
          <a:prstGeom prst="rect">
            <a:avLst/>
          </a:prstGeom>
          <a:noFill/>
        </p:spPr>
        <p:txBody>
          <a:bodyPr wrap="none" rtlCol="0">
            <a:spAutoFit/>
          </a:bodyPr>
          <a:lstStyle/>
          <a:p>
            <a:r>
              <a:rPr lang="en-US" b="1" dirty="0" smtClean="0"/>
              <a:t>Project topic of interest:</a:t>
            </a:r>
          </a:p>
          <a:p>
            <a:endParaRPr lang="en-US" dirty="0"/>
          </a:p>
          <a:p>
            <a:r>
              <a:rPr lang="en-US" dirty="0" smtClean="0"/>
              <a:t>Biology, developmental effects of </a:t>
            </a:r>
          </a:p>
          <a:p>
            <a:r>
              <a:rPr lang="en-US" dirty="0" smtClean="0"/>
              <a:t>Environmental factors (Alcohol  or</a:t>
            </a:r>
          </a:p>
          <a:p>
            <a:r>
              <a:rPr lang="en-US" dirty="0" err="1" smtClean="0"/>
              <a:t>Bisphenol</a:t>
            </a:r>
            <a:r>
              <a:rPr lang="en-US" dirty="0" smtClean="0"/>
              <a:t> Analogues, and Metabolism</a:t>
            </a:r>
            <a:endParaRPr lang="en-US" dirty="0"/>
          </a:p>
        </p:txBody>
      </p:sp>
      <p:sp>
        <p:nvSpPr>
          <p:cNvPr id="7" name="TextBox 6"/>
          <p:cNvSpPr txBox="1"/>
          <p:nvPr/>
        </p:nvSpPr>
        <p:spPr>
          <a:xfrm>
            <a:off x="4402632" y="4463512"/>
            <a:ext cx="3773051" cy="1200329"/>
          </a:xfrm>
          <a:prstGeom prst="rect">
            <a:avLst/>
          </a:prstGeom>
          <a:noFill/>
        </p:spPr>
        <p:txBody>
          <a:bodyPr wrap="square" rtlCol="0">
            <a:spAutoFit/>
          </a:bodyPr>
          <a:lstStyle/>
          <a:p>
            <a:r>
              <a:rPr lang="en-US" b="1" dirty="0" smtClean="0"/>
              <a:t>Continuing Projects:</a:t>
            </a:r>
          </a:p>
          <a:p>
            <a:endParaRPr lang="en-US" dirty="0"/>
          </a:p>
          <a:p>
            <a:r>
              <a:rPr lang="en-US" dirty="0" smtClean="0"/>
              <a:t>Effects </a:t>
            </a:r>
            <a:r>
              <a:rPr lang="en-US" dirty="0"/>
              <a:t>of </a:t>
            </a:r>
            <a:r>
              <a:rPr lang="en-US" dirty="0" smtClean="0"/>
              <a:t>Soy, </a:t>
            </a:r>
            <a:r>
              <a:rPr lang="en-US" dirty="0" err="1" smtClean="0"/>
              <a:t>Maca</a:t>
            </a:r>
            <a:r>
              <a:rPr lang="en-US" dirty="0" smtClean="0"/>
              <a:t> and Quinoa Extracts </a:t>
            </a:r>
            <a:r>
              <a:rPr lang="en-US" dirty="0"/>
              <a:t>on Lipid </a:t>
            </a:r>
            <a:r>
              <a:rPr lang="en-US" dirty="0" smtClean="0"/>
              <a:t>Deposition</a:t>
            </a:r>
            <a:endParaRPr lang="en-US" dirty="0"/>
          </a:p>
        </p:txBody>
      </p:sp>
      <p:pic>
        <p:nvPicPr>
          <p:cNvPr id="8" name="Picture 7" descr="IMG_2684.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91106" y="1534612"/>
            <a:ext cx="3070746" cy="4094328"/>
          </a:xfrm>
          <a:prstGeom prst="rect">
            <a:avLst/>
          </a:prstGeom>
        </p:spPr>
      </p:pic>
    </p:spTree>
    <p:extLst>
      <p:ext uri="{BB962C8B-B14F-4D97-AF65-F5344CB8AC3E}">
        <p14:creationId xmlns:p14="http://schemas.microsoft.com/office/powerpoint/2010/main" xmlns="" val="3289079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xmlns="">
                  <a14:imgLayer r:embed="rId3">
                    <a14:imgEffect>
                      <a14:saturation sat="66000"/>
                    </a14:imgEffect>
                  </a14:imgLayer>
                </a14:imgProps>
              </a:ext>
            </a:extLst>
          </a:blip>
          <a:srcRect t="22920" b="21705"/>
          <a:stretch/>
        </p:blipFill>
        <p:spPr>
          <a:xfrm>
            <a:off x="309065" y="1508979"/>
            <a:ext cx="4237499" cy="3918278"/>
          </a:xfrm>
          <a:prstGeom prst="rect">
            <a:avLst/>
          </a:prstGeom>
          <a:noFill/>
          <a:ln>
            <a:noFill/>
          </a:ln>
        </p:spPr>
      </p:pic>
      <p:sp>
        <p:nvSpPr>
          <p:cNvPr id="5" name="TextBox 4"/>
          <p:cNvSpPr txBox="1"/>
          <p:nvPr/>
        </p:nvSpPr>
        <p:spPr>
          <a:xfrm>
            <a:off x="1385498" y="115635"/>
            <a:ext cx="6626178" cy="523220"/>
          </a:xfrm>
          <a:prstGeom prst="rect">
            <a:avLst/>
          </a:prstGeom>
          <a:noFill/>
        </p:spPr>
        <p:txBody>
          <a:bodyPr wrap="square" rtlCol="0">
            <a:spAutoFit/>
          </a:bodyPr>
          <a:lstStyle/>
          <a:p>
            <a:r>
              <a:rPr lang="en-US" sz="2800" dirty="0" smtClean="0"/>
              <a:t>3SP Information Session Spring 2017</a:t>
            </a:r>
            <a:endParaRPr lang="en-US" sz="2800" dirty="0"/>
          </a:p>
        </p:txBody>
      </p:sp>
      <p:sp>
        <p:nvSpPr>
          <p:cNvPr id="6" name="TextBox 5"/>
          <p:cNvSpPr txBox="1"/>
          <p:nvPr/>
        </p:nvSpPr>
        <p:spPr>
          <a:xfrm>
            <a:off x="4702449" y="1518002"/>
            <a:ext cx="2917027" cy="1323439"/>
          </a:xfrm>
          <a:prstGeom prst="rect">
            <a:avLst/>
          </a:prstGeom>
          <a:noFill/>
        </p:spPr>
        <p:txBody>
          <a:bodyPr wrap="square" rtlCol="0">
            <a:spAutoFit/>
          </a:bodyPr>
          <a:lstStyle/>
          <a:p>
            <a:r>
              <a:rPr lang="en-US" sz="1600" dirty="0" smtClean="0"/>
              <a:t>Linda V. Araya, MS</a:t>
            </a:r>
          </a:p>
          <a:p>
            <a:r>
              <a:rPr lang="en-US" sz="1600" dirty="0" smtClean="0"/>
              <a:t>Adjunct Professor, Biology</a:t>
            </a:r>
          </a:p>
          <a:p>
            <a:r>
              <a:rPr lang="en-US" sz="1600" dirty="0" smtClean="0"/>
              <a:t>STEM SI Coordinator</a:t>
            </a:r>
          </a:p>
          <a:p>
            <a:r>
              <a:rPr lang="en-US" sz="1600" dirty="0" smtClean="0"/>
              <a:t>Office: L-131</a:t>
            </a:r>
          </a:p>
          <a:p>
            <a:r>
              <a:rPr lang="en-US" sz="1600" dirty="0" smtClean="0"/>
              <a:t>E-mail: </a:t>
            </a:r>
            <a:r>
              <a:rPr lang="en-US" sz="1600" dirty="0" err="1" smtClean="0"/>
              <a:t>Laraya@bergen.edu</a:t>
            </a:r>
            <a:endParaRPr lang="en-US" sz="1600" dirty="0"/>
          </a:p>
        </p:txBody>
      </p:sp>
      <p:sp>
        <p:nvSpPr>
          <p:cNvPr id="7" name="TextBox 6"/>
          <p:cNvSpPr txBox="1"/>
          <p:nvPr/>
        </p:nvSpPr>
        <p:spPr>
          <a:xfrm>
            <a:off x="4702449" y="3309927"/>
            <a:ext cx="2917027" cy="830997"/>
          </a:xfrm>
          <a:prstGeom prst="rect">
            <a:avLst/>
          </a:prstGeom>
          <a:noFill/>
        </p:spPr>
        <p:txBody>
          <a:bodyPr wrap="square" rtlCol="0">
            <a:spAutoFit/>
          </a:bodyPr>
          <a:lstStyle/>
          <a:p>
            <a:r>
              <a:rPr lang="en-US" sz="1600" b="1" dirty="0" smtClean="0"/>
              <a:t>Project topics of interest: </a:t>
            </a:r>
          </a:p>
          <a:p>
            <a:r>
              <a:rPr lang="en-US" sz="1600" dirty="0" smtClean="0"/>
              <a:t>Ecology, Evolutionary Biology, Sustainability, Animal Sciences</a:t>
            </a:r>
          </a:p>
        </p:txBody>
      </p:sp>
      <p:sp>
        <p:nvSpPr>
          <p:cNvPr id="8" name="TextBox 7"/>
          <p:cNvSpPr txBox="1"/>
          <p:nvPr/>
        </p:nvSpPr>
        <p:spPr>
          <a:xfrm>
            <a:off x="4702449" y="4342680"/>
            <a:ext cx="2917027" cy="1077218"/>
          </a:xfrm>
          <a:prstGeom prst="rect">
            <a:avLst/>
          </a:prstGeom>
          <a:noFill/>
        </p:spPr>
        <p:txBody>
          <a:bodyPr wrap="square" rtlCol="0">
            <a:spAutoFit/>
          </a:bodyPr>
          <a:lstStyle/>
          <a:p>
            <a:r>
              <a:rPr lang="en-US" sz="1600" b="1" dirty="0" smtClean="0"/>
              <a:t>Continuing Projects: </a:t>
            </a:r>
          </a:p>
          <a:p>
            <a:pPr marL="285750" indent="-285750">
              <a:buFont typeface="Arial"/>
              <a:buChar char="•"/>
            </a:pPr>
            <a:r>
              <a:rPr lang="en-US" sz="1600" dirty="0" smtClean="0"/>
              <a:t>Veggie Watt (reusing cooking oil to generate usable energy)</a:t>
            </a:r>
          </a:p>
        </p:txBody>
      </p:sp>
    </p:spTree>
    <p:extLst>
      <p:ext uri="{BB962C8B-B14F-4D97-AF65-F5344CB8AC3E}">
        <p14:creationId xmlns:p14="http://schemas.microsoft.com/office/powerpoint/2010/main" xmlns="" val="847675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4572000" y="1077913"/>
            <a:ext cx="4419600" cy="3900487"/>
          </a:xfrm>
          <a:prstGeom prst="rect">
            <a:avLst/>
          </a:prstGeom>
          <a:noFill/>
          <a:ln w="9525" cap="flat">
            <a:noFill/>
            <a:round/>
            <a:headEnd/>
            <a:tailEnd/>
          </a:ln>
          <a:effectLst/>
        </p:spPr>
        <p:txBody>
          <a:bodyPr lIns="90000" tIns="45000" rIns="90000" bIns="45000">
            <a:spAutoFit/>
          </a:bodyPr>
          <a:lstStyle/>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Dr. Bruce W. Benjamin</a:t>
            </a:r>
          </a:p>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Adjunct Professor of Chemistry</a:t>
            </a:r>
          </a:p>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Office: S-315</a:t>
            </a:r>
          </a:p>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E-mail: bbenjamin@bergen.edu</a:t>
            </a:r>
          </a:p>
          <a:p>
            <a:pPr hangingPunct="1">
              <a:lnSpc>
                <a:spcPct val="100000"/>
              </a:lnSpc>
              <a:tabLst>
                <a:tab pos="457200" algn="l"/>
                <a:tab pos="914400" algn="l"/>
                <a:tab pos="1371600" algn="l"/>
                <a:tab pos="1828800" algn="l"/>
                <a:tab pos="2286000" algn="l"/>
                <a:tab pos="2743200" algn="l"/>
                <a:tab pos="3200400" algn="l"/>
                <a:tab pos="3657600" algn="l"/>
                <a:tab pos="4114800" algn="l"/>
              </a:tabLst>
            </a:pPr>
            <a:endParaRPr lang="en-US">
              <a:solidFill>
                <a:srgbClr val="000000"/>
              </a:solidFill>
              <a:latin typeface="Calibri" charset="0"/>
            </a:endParaRPr>
          </a:p>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b="1">
                <a:solidFill>
                  <a:srgbClr val="000000"/>
                </a:solidFill>
                <a:latin typeface="Calibri" charset="0"/>
              </a:rPr>
              <a:t>Project topics of interest:</a:t>
            </a:r>
          </a:p>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Robotics, Process Engineering, Numerical Methods, Simulation and Process Control, Chemistry</a:t>
            </a:r>
          </a:p>
          <a:p>
            <a:pPr hangingPunct="1">
              <a:lnSpc>
                <a:spcPct val="100000"/>
              </a:lnSpc>
              <a:tabLst>
                <a:tab pos="457200" algn="l"/>
                <a:tab pos="914400" algn="l"/>
                <a:tab pos="1371600" algn="l"/>
                <a:tab pos="1828800" algn="l"/>
                <a:tab pos="2286000" algn="l"/>
                <a:tab pos="2743200" algn="l"/>
                <a:tab pos="3200400" algn="l"/>
                <a:tab pos="3657600" algn="l"/>
                <a:tab pos="4114800" algn="l"/>
              </a:tabLst>
            </a:pPr>
            <a:endParaRPr lang="en-US">
              <a:solidFill>
                <a:srgbClr val="000000"/>
              </a:solidFill>
              <a:latin typeface="Calibri" charset="0"/>
            </a:endParaRPr>
          </a:p>
          <a:p>
            <a:pPr hangingPunct="1">
              <a:lnSpc>
                <a:spcPct val="100000"/>
              </a:lnSpc>
              <a:tabLst>
                <a:tab pos="457200" algn="l"/>
                <a:tab pos="914400" algn="l"/>
                <a:tab pos="1371600" algn="l"/>
                <a:tab pos="1828800" algn="l"/>
                <a:tab pos="2286000" algn="l"/>
                <a:tab pos="2743200" algn="l"/>
                <a:tab pos="3200400" algn="l"/>
                <a:tab pos="3657600" algn="l"/>
                <a:tab pos="4114800" algn="l"/>
              </a:tabLst>
            </a:pPr>
            <a:r>
              <a:rPr lang="en-US" b="1">
                <a:solidFill>
                  <a:srgbClr val="000000"/>
                </a:solidFill>
                <a:latin typeface="Calibri" charset="0"/>
              </a:rPr>
              <a:t>Continuing Projects:</a:t>
            </a:r>
          </a:p>
          <a:p>
            <a:pPr hangingPunct="1">
              <a:lnSpc>
                <a:spcPct val="100000"/>
              </a:lnSpc>
              <a:buFont typeface="Arial" charset="0"/>
              <a:buChar char="•"/>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  VEX Robotics</a:t>
            </a:r>
          </a:p>
          <a:p>
            <a:pPr hangingPunct="1">
              <a:lnSpc>
                <a:spcPct val="100000"/>
              </a:lnSpc>
              <a:buClrTx/>
              <a:buSzTx/>
              <a:buFontTx/>
              <a:buNone/>
              <a:tabLst>
                <a:tab pos="457200" algn="l"/>
                <a:tab pos="914400" algn="l"/>
                <a:tab pos="1371600" algn="l"/>
                <a:tab pos="1828800" algn="l"/>
                <a:tab pos="2286000" algn="l"/>
                <a:tab pos="2743200" algn="l"/>
                <a:tab pos="3200400" algn="l"/>
                <a:tab pos="3657600" algn="l"/>
                <a:tab pos="4114800" algn="l"/>
              </a:tabLst>
            </a:pPr>
            <a:endParaRPr lang="en-US" sz="800">
              <a:solidFill>
                <a:srgbClr val="000000"/>
              </a:solidFill>
              <a:latin typeface="Calibri" charset="0"/>
            </a:endParaRPr>
          </a:p>
          <a:p>
            <a:pPr hangingPunct="1">
              <a:lnSpc>
                <a:spcPct val="100000"/>
              </a:lnSpc>
              <a:buFont typeface="Arial" charset="0"/>
              <a:buChar char="•"/>
              <a:tabLst>
                <a:tab pos="457200" algn="l"/>
                <a:tab pos="914400" algn="l"/>
                <a:tab pos="1371600" algn="l"/>
                <a:tab pos="1828800" algn="l"/>
                <a:tab pos="2286000" algn="l"/>
                <a:tab pos="2743200" algn="l"/>
                <a:tab pos="3200400" algn="l"/>
                <a:tab pos="3657600" algn="l"/>
                <a:tab pos="4114800" algn="l"/>
              </a:tabLst>
            </a:pPr>
            <a:r>
              <a:rPr lang="en-US">
                <a:solidFill>
                  <a:srgbClr val="000000"/>
                </a:solidFill>
                <a:latin typeface="Calibri" charset="0"/>
              </a:rPr>
              <a:t>  Hydroponics</a:t>
            </a:r>
          </a:p>
          <a:p>
            <a:pPr hangingPunct="1">
              <a:lnSpc>
                <a:spcPct val="100000"/>
              </a:lnSpc>
              <a:buClrTx/>
              <a:buSzTx/>
              <a:buFontTx/>
              <a:buNone/>
              <a:tabLst>
                <a:tab pos="457200" algn="l"/>
                <a:tab pos="914400" algn="l"/>
                <a:tab pos="1371600" algn="l"/>
                <a:tab pos="1828800" algn="l"/>
                <a:tab pos="2286000" algn="l"/>
                <a:tab pos="2743200" algn="l"/>
                <a:tab pos="3200400" algn="l"/>
                <a:tab pos="3657600" algn="l"/>
                <a:tab pos="4114800" algn="l"/>
              </a:tabLst>
            </a:pPr>
            <a:endParaRPr lang="en-US" sz="800">
              <a:solidFill>
                <a:srgbClr val="000000"/>
              </a:solidFill>
              <a:latin typeface="Calibri" charset="0"/>
            </a:endParaRPr>
          </a:p>
        </p:txBody>
      </p:sp>
      <p:sp>
        <p:nvSpPr>
          <p:cNvPr id="3074" name="Rectangle 2"/>
          <p:cNvSpPr>
            <a:spLocks noChangeArrowheads="1"/>
          </p:cNvSpPr>
          <p:nvPr/>
        </p:nvSpPr>
        <p:spPr bwMode="auto">
          <a:xfrm>
            <a:off x="914400" y="163513"/>
            <a:ext cx="7467600" cy="517525"/>
          </a:xfrm>
          <a:prstGeom prst="rect">
            <a:avLst/>
          </a:prstGeom>
          <a:noFill/>
          <a:ln w="9525" cap="flat">
            <a:noFill/>
            <a:round/>
            <a:headEnd/>
            <a:tailEnd/>
          </a:ln>
          <a:effectLst/>
        </p:spPr>
        <p:txBody>
          <a:bodyPr lIns="90000" tIns="45000" rIns="90000" bIns="45000">
            <a:spAutoFit/>
          </a:bodyPr>
          <a:lstStyle/>
          <a:p>
            <a:pPr algn="ctr"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lang="en-US" sz="2800">
                <a:solidFill>
                  <a:srgbClr val="000000"/>
                </a:solidFill>
                <a:latin typeface="Calibri" charset="0"/>
              </a:rPr>
              <a:t>3SP Information Session Spring 2017</a:t>
            </a:r>
          </a:p>
        </p:txBody>
      </p:sp>
      <p:pic>
        <p:nvPicPr>
          <p:cNvPr id="3075" name="Picture 3"/>
          <p:cNvPicPr>
            <a:picLocks noChangeAspect="1" noChangeArrowheads="1"/>
          </p:cNvPicPr>
          <p:nvPr/>
        </p:nvPicPr>
        <p:blipFill>
          <a:blip r:embed="rId3" cstate="print"/>
          <a:srcRect/>
          <a:stretch>
            <a:fillRect/>
          </a:stretch>
        </p:blipFill>
        <p:spPr bwMode="auto">
          <a:xfrm>
            <a:off x="69850" y="912813"/>
            <a:ext cx="4137025" cy="5419725"/>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95800" y="838200"/>
            <a:ext cx="4419600" cy="5878532"/>
          </a:xfrm>
          <a:prstGeom prst="rect">
            <a:avLst/>
          </a:prstGeom>
          <a:noFill/>
        </p:spPr>
        <p:txBody>
          <a:bodyPr wrap="square" rtlCol="0">
            <a:spAutoFit/>
          </a:bodyPr>
          <a:lstStyle/>
          <a:p>
            <a:r>
              <a:rPr lang="en-US" dirty="0" smtClean="0"/>
              <a:t>Alan Eliscu</a:t>
            </a:r>
          </a:p>
          <a:p>
            <a:r>
              <a:rPr lang="en-US" dirty="0" smtClean="0"/>
              <a:t>Professor of Computer Science</a:t>
            </a:r>
          </a:p>
          <a:p>
            <a:r>
              <a:rPr lang="en-US" dirty="0" smtClean="0"/>
              <a:t>E-mail: aeliscu@bergen.edu</a:t>
            </a:r>
          </a:p>
          <a:p>
            <a:endParaRPr lang="en-US" dirty="0" smtClean="0"/>
          </a:p>
          <a:p>
            <a:r>
              <a:rPr lang="en-US" b="1" dirty="0" smtClean="0"/>
              <a:t>Project topic of interest:</a:t>
            </a:r>
          </a:p>
          <a:p>
            <a:r>
              <a:rPr lang="en-US" dirty="0" smtClean="0"/>
              <a:t>Enterprise Computing</a:t>
            </a:r>
          </a:p>
          <a:p>
            <a:endParaRPr lang="en-US" dirty="0" smtClean="0"/>
          </a:p>
          <a:p>
            <a:r>
              <a:rPr lang="en-US" b="1" dirty="0" smtClean="0"/>
              <a:t>Synopsis:</a:t>
            </a:r>
            <a:endParaRPr lang="en-US" sz="800" b="1" dirty="0" smtClean="0"/>
          </a:p>
          <a:p>
            <a:pPr>
              <a:buFont typeface="Arial" pitchFamily="34" charset="0"/>
              <a:buChar char="•"/>
            </a:pPr>
            <a:r>
              <a:rPr lang="en-US" dirty="0" smtClean="0"/>
              <a:t>  Mainframe technology is not becoming obsolete and there is great demand for people with programming, database design, database support, systems programming and security expertise in the IBM Z System technical space.</a:t>
            </a:r>
          </a:p>
          <a:p>
            <a:pPr>
              <a:buFont typeface="Arial" pitchFamily="34" charset="0"/>
              <a:buChar char="•"/>
            </a:pPr>
            <a:endParaRPr lang="en-US" sz="800" dirty="0" smtClean="0"/>
          </a:p>
          <a:p>
            <a:pPr>
              <a:buFont typeface="Arial" pitchFamily="34" charset="0"/>
              <a:buChar char="•"/>
            </a:pPr>
            <a:r>
              <a:rPr lang="en-US" dirty="0" smtClean="0"/>
              <a:t>  Individuals who can augment their client-server backgrounds with enterprise computing skills command salaries in excess of 20% greater than those without the skills.</a:t>
            </a:r>
          </a:p>
          <a:p>
            <a:pPr>
              <a:buFont typeface="Arial" pitchFamily="34" charset="0"/>
              <a:buChar char="•"/>
            </a:pPr>
            <a:endParaRPr lang="en-US" sz="800" dirty="0" smtClean="0"/>
          </a:p>
          <a:p>
            <a:pPr>
              <a:buFont typeface="Arial" pitchFamily="34" charset="0"/>
              <a:buChar char="•"/>
            </a:pPr>
            <a:r>
              <a:rPr lang="en-US" dirty="0" smtClean="0"/>
              <a:t>  Our first min-course will teach how to program mainframe applications.</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5400000">
            <a:off x="-7620" y="1455420"/>
            <a:ext cx="4800600" cy="38709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2308324"/>
          </a:xfrm>
          <a:prstGeom prst="rect">
            <a:avLst/>
          </a:prstGeom>
          <a:noFill/>
        </p:spPr>
        <p:txBody>
          <a:bodyPr wrap="square" rtlCol="0">
            <a:spAutoFit/>
          </a:bodyPr>
          <a:lstStyle/>
          <a:p>
            <a:r>
              <a:rPr lang="en-US" dirty="0"/>
              <a:t>Dr. Estelle </a:t>
            </a:r>
            <a:r>
              <a:rPr lang="en-US" dirty="0" err="1"/>
              <a:t>Kunoff</a:t>
            </a:r>
            <a:r>
              <a:rPr lang="en-US" dirty="0"/>
              <a:t> Epstein</a:t>
            </a:r>
          </a:p>
          <a:p>
            <a:r>
              <a:rPr lang="en-US" dirty="0"/>
              <a:t>Adjunct Professor of Physics</a:t>
            </a:r>
          </a:p>
          <a:p>
            <a:r>
              <a:rPr lang="en-US" dirty="0"/>
              <a:t>Office: S-332</a:t>
            </a:r>
          </a:p>
          <a:p>
            <a:r>
              <a:rPr lang="en-US" dirty="0"/>
              <a:t>E-mail: eepstein@bergen.edu</a:t>
            </a:r>
          </a:p>
          <a:p>
            <a:endParaRPr lang="en-US" dirty="0"/>
          </a:p>
          <a:p>
            <a:r>
              <a:rPr lang="en-US" b="1" dirty="0"/>
              <a:t>Project topics of interest:</a:t>
            </a:r>
          </a:p>
          <a:p>
            <a:r>
              <a:rPr lang="en-US" dirty="0"/>
              <a:t>Solar Energy, </a:t>
            </a:r>
          </a:p>
          <a:p>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a:t>3SP Information Session Spring 2017</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5800" y="914400"/>
            <a:ext cx="3443447" cy="3733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3970318"/>
          </a:xfrm>
          <a:prstGeom prst="rect">
            <a:avLst/>
          </a:prstGeom>
          <a:noFill/>
        </p:spPr>
        <p:txBody>
          <a:bodyPr wrap="square" rtlCol="0">
            <a:spAutoFit/>
          </a:bodyPr>
          <a:lstStyle/>
          <a:p>
            <a:r>
              <a:rPr lang="en-US" dirty="0" smtClean="0"/>
              <a:t>Mr. Brian M. Fuschetto</a:t>
            </a:r>
          </a:p>
          <a:p>
            <a:r>
              <a:rPr lang="en-US" dirty="0" smtClean="0"/>
              <a:t>Adjunct Professor of Information Technology and Computer Science</a:t>
            </a:r>
          </a:p>
          <a:p>
            <a:r>
              <a:rPr lang="en-US" dirty="0" smtClean="0"/>
              <a:t>E-mail: </a:t>
            </a:r>
            <a:r>
              <a:rPr lang="en-US" dirty="0" err="1" smtClean="0"/>
              <a:t>bfuschetto@bergen.edu</a:t>
            </a:r>
            <a:endParaRPr lang="en-US" dirty="0" smtClean="0"/>
          </a:p>
          <a:p>
            <a:endParaRPr lang="en-US" dirty="0" smtClean="0"/>
          </a:p>
          <a:p>
            <a:r>
              <a:rPr lang="en-US" b="1" dirty="0" smtClean="0"/>
              <a:t>Project topics of interest:</a:t>
            </a:r>
          </a:p>
          <a:p>
            <a:r>
              <a:rPr lang="en-US" dirty="0" smtClean="0"/>
              <a:t>Computer Science, Application Development, Programming, Computer Based Solutions to Problems</a:t>
            </a:r>
          </a:p>
          <a:p>
            <a:endParaRPr lang="en-US" dirty="0" smtClean="0"/>
          </a:p>
          <a:p>
            <a:r>
              <a:rPr lang="en-US" b="1" dirty="0" smtClean="0"/>
              <a:t>Continuing Projects:</a:t>
            </a:r>
            <a:endParaRPr lang="en-US" sz="800" b="1" dirty="0" smtClean="0"/>
          </a:p>
          <a:p>
            <a:pPr>
              <a:buFont typeface="Arial" pitchFamily="34" charset="0"/>
              <a:buChar char="•"/>
            </a:pPr>
            <a:r>
              <a:rPr lang="en-US" dirty="0" smtClean="0"/>
              <a:t>  Gender equity in Computer Science</a:t>
            </a:r>
          </a:p>
          <a:p>
            <a:pPr>
              <a:buFont typeface="Arial" pitchFamily="34" charset="0"/>
              <a:buChar char="•"/>
            </a:pPr>
            <a:r>
              <a:rPr lang="en-US" dirty="0"/>
              <a:t> </a:t>
            </a:r>
            <a:r>
              <a:rPr lang="en-US" dirty="0" smtClean="0"/>
              <a:t> Improving the image of Computer Science</a:t>
            </a:r>
            <a:br>
              <a:rPr lang="en-US" dirty="0" smtClean="0"/>
            </a:br>
            <a:r>
              <a:rPr lang="en-US" dirty="0" smtClean="0"/>
              <a:t>    to college students as a potential major</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13053" y="1219200"/>
            <a:ext cx="3371850" cy="4495800"/>
          </a:xfrm>
          <a:prstGeom prst="rect">
            <a:avLst/>
          </a:prstGeom>
          <a:ln w="6350">
            <a:solidFill>
              <a:schemeClr val="tx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157427"/>
            <a:ext cx="4419600" cy="4801314"/>
          </a:xfrm>
          <a:prstGeom prst="rect">
            <a:avLst/>
          </a:prstGeom>
          <a:noFill/>
        </p:spPr>
        <p:txBody>
          <a:bodyPr wrap="square" rtlCol="0">
            <a:spAutoFit/>
          </a:bodyPr>
          <a:lstStyle/>
          <a:p>
            <a:r>
              <a:rPr lang="en-US" dirty="0" smtClean="0"/>
              <a:t>Paul J. Griffo</a:t>
            </a:r>
          </a:p>
          <a:p>
            <a:r>
              <a:rPr lang="en-US" dirty="0" smtClean="0"/>
              <a:t>Professor of Physics</a:t>
            </a:r>
          </a:p>
          <a:p>
            <a:r>
              <a:rPr lang="en-US" dirty="0" smtClean="0"/>
              <a:t>Office: C-114</a:t>
            </a:r>
          </a:p>
          <a:p>
            <a:r>
              <a:rPr lang="en-US" dirty="0" smtClean="0"/>
              <a:t>E-mail: pgriffo@bergen.edu</a:t>
            </a:r>
          </a:p>
          <a:p>
            <a:endParaRPr lang="en-US" dirty="0" smtClean="0"/>
          </a:p>
          <a:p>
            <a:r>
              <a:rPr lang="en-US" b="1" dirty="0" smtClean="0"/>
              <a:t>Project topics of interest:</a:t>
            </a:r>
          </a:p>
          <a:p>
            <a:r>
              <a:rPr lang="en-US" dirty="0" smtClean="0"/>
              <a:t>Aerospace – High Altitude Weather Balloon Project; High Powered Rocketry</a:t>
            </a:r>
          </a:p>
          <a:p>
            <a:endParaRPr lang="en-US" dirty="0" smtClean="0"/>
          </a:p>
          <a:p>
            <a:r>
              <a:rPr lang="en-US" b="1" dirty="0" smtClean="0"/>
              <a:t>Continuing Projects:</a:t>
            </a:r>
            <a:endParaRPr lang="en-US" sz="800" b="1" dirty="0" smtClean="0"/>
          </a:p>
          <a:p>
            <a:pPr>
              <a:buFont typeface="Arial" pitchFamily="34" charset="0"/>
              <a:buChar char="•"/>
            </a:pPr>
            <a:r>
              <a:rPr lang="en-US" dirty="0" smtClean="0"/>
              <a:t>  High Altitude Balloon – experiment design and integration; photography; data collection, reduction, analysis </a:t>
            </a:r>
          </a:p>
          <a:p>
            <a:pPr>
              <a:buFont typeface="Arial" pitchFamily="34" charset="0"/>
              <a:buChar char="•"/>
            </a:pPr>
            <a:r>
              <a:rPr lang="en-US" dirty="0" smtClean="0"/>
              <a:t> High Powered Rockets – computer modeling and design; build and launch; flyable experiments; parachute recovery systems</a:t>
            </a:r>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86820" y="914399"/>
            <a:ext cx="3980380" cy="264368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62396" y="3754026"/>
            <a:ext cx="1804804" cy="252549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86820" y="4330973"/>
            <a:ext cx="2065105" cy="13716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10"/>
          <p:cNvSpPr txBox="1">
            <a:spLocks noChangeArrowheads="1"/>
          </p:cNvSpPr>
          <p:nvPr/>
        </p:nvSpPr>
        <p:spPr bwMode="auto">
          <a:xfrm>
            <a:off x="609600" y="1295400"/>
            <a:ext cx="8382000" cy="5078413"/>
          </a:xfrm>
          <a:prstGeom prst="rect">
            <a:avLst/>
          </a:prstGeom>
          <a:noFill/>
          <a:ln w="9525">
            <a:noFill/>
            <a:miter lim="800000"/>
            <a:headEnd/>
            <a:tailEnd/>
          </a:ln>
        </p:spPr>
        <p:txBody>
          <a:bodyPr>
            <a:spAutoFit/>
          </a:bodyPr>
          <a:lstStyle/>
          <a:p>
            <a:pPr eaLnBrk="1" hangingPunct="1"/>
            <a:r>
              <a:rPr lang="en-US" dirty="0"/>
              <a:t>Dr. Mohamed Ibrahim </a:t>
            </a:r>
          </a:p>
          <a:p>
            <a:pPr eaLnBrk="1" hangingPunct="1"/>
            <a:r>
              <a:rPr lang="en-US" dirty="0"/>
              <a:t>Professor of Biology</a:t>
            </a:r>
          </a:p>
          <a:p>
            <a:pPr eaLnBrk="1" hangingPunct="1"/>
            <a:r>
              <a:rPr lang="en-US" dirty="0"/>
              <a:t>Office: C-107</a:t>
            </a:r>
          </a:p>
          <a:p>
            <a:pPr eaLnBrk="1" hangingPunct="1"/>
            <a:r>
              <a:rPr lang="en-US" dirty="0"/>
              <a:t>E-mail: mmohamed106971@bergen.edu</a:t>
            </a:r>
          </a:p>
          <a:p>
            <a:pPr eaLnBrk="1" hangingPunct="1"/>
            <a:endParaRPr lang="en-US" dirty="0"/>
          </a:p>
          <a:p>
            <a:pPr eaLnBrk="1" hangingPunct="1"/>
            <a:r>
              <a:rPr lang="en-US" b="1" dirty="0"/>
              <a:t>Project topics of interest:</a:t>
            </a:r>
          </a:p>
          <a:p>
            <a:pPr eaLnBrk="1" hangingPunct="1"/>
            <a:r>
              <a:rPr lang="en-US" altLang="en-US" dirty="0"/>
              <a:t>Molecular Microbiology</a:t>
            </a:r>
            <a:r>
              <a:rPr lang="en-US" dirty="0"/>
              <a:t>, </a:t>
            </a:r>
            <a:r>
              <a:rPr lang="en-US" dirty="0" err="1"/>
              <a:t>Biofuel</a:t>
            </a:r>
            <a:r>
              <a:rPr lang="en-US" dirty="0"/>
              <a:t> projects, Bioactive apoptosis and Oxidative stresses</a:t>
            </a:r>
          </a:p>
          <a:p>
            <a:pPr eaLnBrk="1" hangingPunct="1"/>
            <a:endParaRPr lang="en-US" dirty="0"/>
          </a:p>
          <a:p>
            <a:pPr eaLnBrk="1" hangingPunct="1"/>
            <a:r>
              <a:rPr lang="en-US" b="1" dirty="0"/>
              <a:t>Continuing Projects:</a:t>
            </a:r>
            <a:endParaRPr lang="en-US" sz="800" b="1" dirty="0"/>
          </a:p>
          <a:p>
            <a:pPr eaLnBrk="1" hangingPunct="1">
              <a:buFont typeface="Arial" charset="0"/>
              <a:buChar char="•"/>
            </a:pPr>
            <a:r>
              <a:rPr lang="en-US" dirty="0"/>
              <a:t>  Antibacterial </a:t>
            </a:r>
            <a:r>
              <a:rPr lang="en-US" dirty="0" err="1"/>
              <a:t>ecofriendly</a:t>
            </a:r>
            <a:r>
              <a:rPr lang="en-US" dirty="0"/>
              <a:t> </a:t>
            </a:r>
            <a:r>
              <a:rPr lang="en-US" dirty="0" err="1"/>
              <a:t>nanoparticles</a:t>
            </a:r>
            <a:endParaRPr lang="en-US" sz="800" dirty="0"/>
          </a:p>
          <a:p>
            <a:pPr eaLnBrk="1" hangingPunct="1">
              <a:buFont typeface="Arial" charset="0"/>
              <a:buChar char="•"/>
            </a:pPr>
            <a:r>
              <a:rPr lang="en-US" dirty="0"/>
              <a:t>  Isolation of anticancer bioactive compounds from medicinal plants.</a:t>
            </a:r>
          </a:p>
          <a:p>
            <a:pPr eaLnBrk="1" hangingPunct="1">
              <a:buFont typeface="Arial" charset="0"/>
              <a:buChar char="•"/>
            </a:pPr>
            <a:r>
              <a:rPr lang="en-US" dirty="0"/>
              <a:t> </a:t>
            </a:r>
            <a:r>
              <a:rPr lang="en-US" dirty="0" err="1"/>
              <a:t>Omics</a:t>
            </a:r>
            <a:r>
              <a:rPr lang="en-US" dirty="0"/>
              <a:t> tools and their response under </a:t>
            </a:r>
            <a:r>
              <a:rPr lang="en-US" dirty="0" err="1"/>
              <a:t>abiotic</a:t>
            </a:r>
            <a:r>
              <a:rPr lang="en-US" dirty="0"/>
              <a:t> stresses.</a:t>
            </a:r>
          </a:p>
          <a:p>
            <a:pPr eaLnBrk="1" hangingPunct="1">
              <a:buFont typeface="Arial" charset="0"/>
              <a:buChar char="•"/>
            </a:pPr>
            <a:endParaRPr lang="en-US" dirty="0"/>
          </a:p>
          <a:p>
            <a:pPr eaLnBrk="1" hangingPunct="1"/>
            <a:r>
              <a:rPr lang="en-US" dirty="0"/>
              <a:t>Future projects </a:t>
            </a:r>
          </a:p>
          <a:p>
            <a:pPr eaLnBrk="1" hangingPunct="1"/>
            <a:r>
              <a:rPr lang="en-US" altLang="en-US" dirty="0"/>
              <a:t>I encourage and welcome students of 3SP program to Join me and start together to investigate a scientific hypothesis concerning one of the hot scientific  topics throughout the world.</a:t>
            </a:r>
          </a:p>
          <a:p>
            <a:pPr eaLnBrk="1" hangingPunct="1"/>
            <a:r>
              <a:rPr lang="en-US" dirty="0"/>
              <a:t>  </a:t>
            </a:r>
          </a:p>
        </p:txBody>
      </p:sp>
      <p:sp>
        <p:nvSpPr>
          <p:cNvPr id="3075" name="TextBox 4"/>
          <p:cNvSpPr txBox="1">
            <a:spLocks noChangeArrowheads="1"/>
          </p:cNvSpPr>
          <p:nvPr/>
        </p:nvSpPr>
        <p:spPr bwMode="auto">
          <a:xfrm>
            <a:off x="914400" y="161925"/>
            <a:ext cx="7467600" cy="523875"/>
          </a:xfrm>
          <a:prstGeom prst="rect">
            <a:avLst/>
          </a:prstGeom>
          <a:noFill/>
          <a:ln w="9525">
            <a:noFill/>
            <a:miter lim="800000"/>
            <a:headEnd/>
            <a:tailEnd/>
          </a:ln>
        </p:spPr>
        <p:txBody>
          <a:bodyPr>
            <a:spAutoFit/>
          </a:bodyPr>
          <a:lstStyle/>
          <a:p>
            <a:pPr algn="ctr" eaLnBrk="1" hangingPunct="1"/>
            <a:r>
              <a:rPr lang="en-US" sz="2800"/>
              <a:t>3SP Information Session Spring 2017</a:t>
            </a:r>
            <a:endParaRPr lang="en-US"/>
          </a:p>
        </p:txBody>
      </p:sp>
      <p:pic>
        <p:nvPicPr>
          <p:cNvPr id="3076" name="صورة 3" descr="الوصف: E:\الشهادات الرسمية , الكارت الشخصى  عل السكنر\الشهادات الرسمية , الكارت الشخصى  عل السكنر\صورة شخصية 2010.bmp"/>
          <p:cNvPicPr>
            <a:picLocks noChangeAspect="1" noChangeArrowheads="1"/>
          </p:cNvPicPr>
          <p:nvPr/>
        </p:nvPicPr>
        <p:blipFill>
          <a:blip r:embed="rId2" cstate="print"/>
          <a:srcRect l="2739" r="35828" b="3613"/>
          <a:stretch>
            <a:fillRect/>
          </a:stretch>
        </p:blipFill>
        <p:spPr bwMode="auto">
          <a:xfrm>
            <a:off x="6553200" y="990600"/>
            <a:ext cx="1905000" cy="19393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95800" y="683821"/>
            <a:ext cx="4419600" cy="5632311"/>
          </a:xfrm>
          <a:prstGeom prst="rect">
            <a:avLst/>
          </a:prstGeom>
          <a:noFill/>
        </p:spPr>
        <p:txBody>
          <a:bodyPr wrap="square" rtlCol="0">
            <a:spAutoFit/>
          </a:bodyPr>
          <a:lstStyle/>
          <a:p>
            <a:r>
              <a:rPr lang="en-US" dirty="0" smtClean="0"/>
              <a:t>Dr. Luis Jimenez</a:t>
            </a:r>
          </a:p>
          <a:p>
            <a:r>
              <a:rPr lang="en-US" dirty="0" smtClean="0"/>
              <a:t>Associate Professor of Biology</a:t>
            </a:r>
          </a:p>
          <a:p>
            <a:r>
              <a:rPr lang="en-US" dirty="0" smtClean="0"/>
              <a:t>Office: S-230</a:t>
            </a:r>
          </a:p>
          <a:p>
            <a:r>
              <a:rPr lang="en-US" dirty="0" smtClean="0"/>
              <a:t>Laboratory:S-216</a:t>
            </a:r>
          </a:p>
          <a:p>
            <a:r>
              <a:rPr lang="en-US" dirty="0" smtClean="0"/>
              <a:t>E-mail: ljimenez@bergen.edu</a:t>
            </a:r>
          </a:p>
          <a:p>
            <a:endParaRPr lang="en-US" dirty="0" smtClean="0"/>
          </a:p>
          <a:p>
            <a:r>
              <a:rPr lang="en-US" b="1" dirty="0" smtClean="0"/>
              <a:t>Project topics of interest: </a:t>
            </a:r>
            <a:r>
              <a:rPr lang="en-US" dirty="0" smtClean="0"/>
              <a:t>Environmental Biotechnology, Microbial Genetics, Microbial Ecology, Antimicrobial Research</a:t>
            </a:r>
          </a:p>
          <a:p>
            <a:endParaRPr lang="en-US" dirty="0" smtClean="0"/>
          </a:p>
          <a:p>
            <a:r>
              <a:rPr lang="en-US" b="1" dirty="0" smtClean="0"/>
              <a:t>Continuing Projects:</a:t>
            </a:r>
            <a:endParaRPr lang="en-US" sz="800" b="1" dirty="0" smtClean="0"/>
          </a:p>
          <a:p>
            <a:pPr>
              <a:buFont typeface="Arial" pitchFamily="34" charset="0"/>
              <a:buChar char="•"/>
            </a:pPr>
            <a:r>
              <a:rPr lang="en-US" dirty="0" smtClean="0"/>
              <a:t>  Genetic analysis of pathogenic genes</a:t>
            </a:r>
            <a:endParaRPr lang="en-US" sz="800" dirty="0" smtClean="0"/>
          </a:p>
          <a:p>
            <a:pPr>
              <a:buFont typeface="Arial" pitchFamily="34" charset="0"/>
              <a:buChar char="•"/>
            </a:pPr>
            <a:r>
              <a:rPr lang="en-US" dirty="0" smtClean="0"/>
              <a:t>  Cloning and characterization of microbial genes from soils</a:t>
            </a:r>
            <a:endParaRPr lang="en-US" sz="800" dirty="0" smtClean="0"/>
          </a:p>
          <a:p>
            <a:pPr>
              <a:buFont typeface="Arial" pitchFamily="34" charset="0"/>
              <a:buChar char="•"/>
            </a:pPr>
            <a:r>
              <a:rPr lang="en-US" dirty="0" smtClean="0"/>
              <a:t>  PCR analysis of microbial genes</a:t>
            </a:r>
          </a:p>
          <a:p>
            <a:pPr>
              <a:buFont typeface="Arial" pitchFamily="34" charset="0"/>
              <a:buChar char="•"/>
            </a:pPr>
            <a:r>
              <a:rPr lang="en-US" dirty="0" smtClean="0"/>
              <a:t>  Microbial fuel cells</a:t>
            </a:r>
          </a:p>
          <a:p>
            <a:pPr>
              <a:buFont typeface="Arial" pitchFamily="34" charset="0"/>
              <a:buChar char="•"/>
            </a:pPr>
            <a:r>
              <a:rPr lang="en-US" dirty="0"/>
              <a:t>  </a:t>
            </a:r>
            <a:r>
              <a:rPr lang="en-US" dirty="0" smtClean="0"/>
              <a:t>Development of new molecular assays, RT-PCR, QPCR, to detect microorganisms in environmental samples</a:t>
            </a:r>
          </a:p>
          <a:p>
            <a:pPr>
              <a:buFont typeface="Arial" pitchFamily="34" charset="0"/>
              <a:buChar char="•"/>
            </a:pPr>
            <a:r>
              <a:rPr lang="en-US" dirty="0"/>
              <a:t> </a:t>
            </a:r>
            <a:r>
              <a:rPr lang="en-US" dirty="0" smtClean="0"/>
              <a:t>Antimicrobial activity of natural oils</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4" name="Picture 3"/>
          <p:cNvPicPr>
            <a:picLocks noChangeAspect="1"/>
          </p:cNvPicPr>
          <p:nvPr/>
        </p:nvPicPr>
        <p:blipFill>
          <a:blip r:embed="rId2" cstate="print"/>
          <a:stretch>
            <a:fillRect/>
          </a:stretch>
        </p:blipFill>
        <p:spPr>
          <a:xfrm>
            <a:off x="228600" y="683821"/>
            <a:ext cx="4038600" cy="2897579"/>
          </a:xfrm>
          <a:prstGeom prst="rect">
            <a:avLst/>
          </a:prstGeom>
        </p:spPr>
      </p:pic>
      <p:sp>
        <p:nvSpPr>
          <p:cNvPr id="8" name="TextBox 7"/>
          <p:cNvSpPr txBox="1"/>
          <p:nvPr/>
        </p:nvSpPr>
        <p:spPr>
          <a:xfrm>
            <a:off x="1981200" y="838200"/>
            <a:ext cx="652743" cy="369332"/>
          </a:xfrm>
          <a:prstGeom prst="rect">
            <a:avLst/>
          </a:prstGeom>
          <a:noFill/>
        </p:spPr>
        <p:txBody>
          <a:bodyPr wrap="none" rtlCol="0">
            <a:spAutoFit/>
          </a:bodyPr>
          <a:lstStyle/>
          <a:p>
            <a:r>
              <a:rPr lang="en-US" dirty="0" smtClean="0"/>
              <a:t>2016</a:t>
            </a:r>
            <a:endParaRPr lang="en-US" dirty="0"/>
          </a:p>
        </p:txBody>
      </p:sp>
      <p:sp>
        <p:nvSpPr>
          <p:cNvPr id="10" name="TextBox 9"/>
          <p:cNvSpPr txBox="1"/>
          <p:nvPr/>
        </p:nvSpPr>
        <p:spPr>
          <a:xfrm>
            <a:off x="2743200" y="3694814"/>
            <a:ext cx="652743" cy="369332"/>
          </a:xfrm>
          <a:prstGeom prst="rect">
            <a:avLst/>
          </a:prstGeom>
          <a:noFill/>
        </p:spPr>
        <p:txBody>
          <a:bodyPr wrap="none" rtlCol="0">
            <a:spAutoFit/>
          </a:bodyPr>
          <a:lstStyle/>
          <a:p>
            <a:r>
              <a:rPr lang="en-US" dirty="0" smtClean="0"/>
              <a:t>2017</a:t>
            </a:r>
            <a:endParaRPr lang="en-US" dirty="0"/>
          </a:p>
        </p:txBody>
      </p:sp>
      <p:pic>
        <p:nvPicPr>
          <p:cNvPr id="9" name="Picture 8"/>
          <p:cNvPicPr>
            <a:picLocks noChangeAspect="1"/>
          </p:cNvPicPr>
          <p:nvPr/>
        </p:nvPicPr>
        <p:blipFill>
          <a:blip r:embed="rId3" cstate="print"/>
          <a:stretch>
            <a:fillRect/>
          </a:stretch>
        </p:blipFill>
        <p:spPr>
          <a:xfrm>
            <a:off x="204848" y="3738748"/>
            <a:ext cx="4062351" cy="3048000"/>
          </a:xfrm>
          <a:prstGeom prst="rect">
            <a:avLst/>
          </a:prstGeom>
        </p:spPr>
      </p:pic>
      <p:sp>
        <p:nvSpPr>
          <p:cNvPr id="12" name="TextBox 11"/>
          <p:cNvSpPr txBox="1"/>
          <p:nvPr/>
        </p:nvSpPr>
        <p:spPr>
          <a:xfrm>
            <a:off x="2893543" y="3782913"/>
            <a:ext cx="652743" cy="369332"/>
          </a:xfrm>
          <a:prstGeom prst="rect">
            <a:avLst/>
          </a:prstGeom>
          <a:noFill/>
        </p:spPr>
        <p:txBody>
          <a:bodyPr wrap="none" rtlCol="0">
            <a:spAutoFit/>
          </a:bodyPr>
          <a:lstStyle/>
          <a:p>
            <a:r>
              <a:rPr lang="en-US" dirty="0" smtClean="0"/>
              <a:t>2017</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3157"/>
            <a:ext cx="8686800" cy="954107"/>
          </a:xfrm>
          <a:prstGeom prst="rect">
            <a:avLst/>
          </a:prstGeom>
          <a:noFill/>
        </p:spPr>
        <p:txBody>
          <a:bodyPr wrap="square" rtlCol="0" anchor="ctr" anchorCtr="1">
            <a:spAutoFit/>
          </a:bodyPr>
          <a:lstStyle/>
          <a:p>
            <a:pPr algn="ctr"/>
            <a:r>
              <a:rPr lang="en-US" sz="2800" dirty="0" smtClean="0"/>
              <a:t>STEM Student Scholars Program (3SP)</a:t>
            </a:r>
          </a:p>
          <a:p>
            <a:pPr algn="ctr"/>
            <a:r>
              <a:rPr lang="en-US" sz="2800" dirty="0" smtClean="0"/>
              <a:t>Information </a:t>
            </a:r>
            <a:r>
              <a:rPr lang="en-US" sz="2800" dirty="0" smtClean="0"/>
              <a:t>Session #2</a:t>
            </a:r>
            <a:endParaRPr lang="en-US" sz="2800" dirty="0" smtClean="0"/>
          </a:p>
        </p:txBody>
      </p:sp>
      <p:sp>
        <p:nvSpPr>
          <p:cNvPr id="8" name="TextBox 7"/>
          <p:cNvSpPr txBox="1"/>
          <p:nvPr/>
        </p:nvSpPr>
        <p:spPr>
          <a:xfrm>
            <a:off x="5562600" y="5943600"/>
            <a:ext cx="3352800" cy="646331"/>
          </a:xfrm>
          <a:prstGeom prst="rect">
            <a:avLst/>
          </a:prstGeom>
          <a:noFill/>
        </p:spPr>
        <p:txBody>
          <a:bodyPr wrap="square" rtlCol="0">
            <a:spAutoFit/>
          </a:bodyPr>
          <a:lstStyle/>
          <a:p>
            <a:pPr algn="ctr"/>
            <a:r>
              <a:rPr lang="en-US" dirty="0" smtClean="0"/>
              <a:t>Presented by:</a:t>
            </a:r>
          </a:p>
          <a:p>
            <a:pPr algn="ctr"/>
            <a:r>
              <a:rPr lang="en-US" dirty="0" smtClean="0"/>
              <a:t>Joseph M. </a:t>
            </a:r>
            <a:r>
              <a:rPr lang="en-US" dirty="0" err="1" smtClean="0"/>
              <a:t>Sivo</a:t>
            </a:r>
            <a:endParaRPr lang="en-US" dirty="0"/>
          </a:p>
        </p:txBody>
      </p:sp>
      <p:sp>
        <p:nvSpPr>
          <p:cNvPr id="7" name="TextBox 6"/>
          <p:cNvSpPr txBox="1"/>
          <p:nvPr/>
        </p:nvSpPr>
        <p:spPr>
          <a:xfrm>
            <a:off x="152400" y="6248400"/>
            <a:ext cx="3581400" cy="369332"/>
          </a:xfrm>
          <a:prstGeom prst="rect">
            <a:avLst/>
          </a:prstGeom>
          <a:noFill/>
        </p:spPr>
        <p:txBody>
          <a:bodyPr wrap="square" rtlCol="0">
            <a:spAutoFit/>
          </a:bodyPr>
          <a:lstStyle/>
          <a:p>
            <a:pPr algn="ctr"/>
            <a:r>
              <a:rPr lang="en-US" dirty="0" smtClean="0"/>
              <a:t>Bergen Community College</a:t>
            </a:r>
            <a:endParaRPr lang="en-US" dirty="0"/>
          </a:p>
        </p:txBody>
      </p:sp>
      <p:sp>
        <p:nvSpPr>
          <p:cNvPr id="9" name="TextBox 8"/>
          <p:cNvSpPr txBox="1"/>
          <p:nvPr/>
        </p:nvSpPr>
        <p:spPr>
          <a:xfrm>
            <a:off x="1143000" y="5943600"/>
            <a:ext cx="1457963" cy="369332"/>
          </a:xfrm>
          <a:prstGeom prst="rect">
            <a:avLst/>
          </a:prstGeom>
          <a:noFill/>
        </p:spPr>
        <p:txBody>
          <a:bodyPr wrap="none" rtlCol="0">
            <a:spAutoFit/>
          </a:bodyPr>
          <a:lstStyle/>
          <a:p>
            <a:r>
              <a:rPr lang="en-US" dirty="0" smtClean="0"/>
              <a:t>May</a:t>
            </a:r>
            <a:r>
              <a:rPr lang="en-US" dirty="0" smtClean="0"/>
              <a:t> </a:t>
            </a:r>
            <a:r>
              <a:rPr lang="en-US" dirty="0" smtClean="0"/>
              <a:t>10</a:t>
            </a:r>
            <a:r>
              <a:rPr lang="en-US" dirty="0" smtClean="0"/>
              <a:t>, </a:t>
            </a:r>
            <a:r>
              <a:rPr lang="en-US" dirty="0" smtClean="0"/>
              <a:t>2017</a:t>
            </a:r>
            <a:endParaRPr lang="en-US" dirty="0"/>
          </a:p>
        </p:txBody>
      </p:sp>
      <p:pic>
        <p:nvPicPr>
          <p:cNvPr id="10" name="Picture 9" descr="IMG_2720.JPG"/>
          <p:cNvPicPr>
            <a:picLocks noChangeAspect="1"/>
          </p:cNvPicPr>
          <p:nvPr/>
        </p:nvPicPr>
        <p:blipFill>
          <a:blip r:embed="rId2" cstate="print"/>
          <a:stretch>
            <a:fillRect/>
          </a:stretch>
        </p:blipFill>
        <p:spPr>
          <a:xfrm>
            <a:off x="0" y="1066800"/>
            <a:ext cx="5588000" cy="4191000"/>
          </a:xfrm>
          <a:prstGeom prst="rect">
            <a:avLst/>
          </a:prstGeom>
        </p:spPr>
      </p:pic>
      <p:pic>
        <p:nvPicPr>
          <p:cNvPr id="11" name="Picture 10" descr="IMG_2722.JPG"/>
          <p:cNvPicPr>
            <a:picLocks noChangeAspect="1"/>
          </p:cNvPicPr>
          <p:nvPr/>
        </p:nvPicPr>
        <p:blipFill>
          <a:blip r:embed="rId3" cstate="print"/>
          <a:stretch>
            <a:fillRect/>
          </a:stretch>
        </p:blipFill>
        <p:spPr>
          <a:xfrm>
            <a:off x="4470400" y="2438400"/>
            <a:ext cx="4673600" cy="3505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5878532"/>
          </a:xfrm>
          <a:prstGeom prst="rect">
            <a:avLst/>
          </a:prstGeom>
          <a:noFill/>
        </p:spPr>
        <p:txBody>
          <a:bodyPr wrap="square" rtlCol="0">
            <a:spAutoFit/>
          </a:bodyPr>
          <a:lstStyle/>
          <a:p>
            <a:r>
              <a:rPr lang="en-US" dirty="0"/>
              <a:t>Dr. Ara N. Kahyaoglu</a:t>
            </a:r>
          </a:p>
          <a:p>
            <a:r>
              <a:rPr lang="en-US" dirty="0"/>
              <a:t>Associate Professor of Chemistry</a:t>
            </a:r>
          </a:p>
          <a:p>
            <a:r>
              <a:rPr lang="en-US" dirty="0"/>
              <a:t>Office: C-114</a:t>
            </a:r>
          </a:p>
          <a:p>
            <a:r>
              <a:rPr lang="en-US" dirty="0"/>
              <a:t>E-mail: akahyaoglu@bergen.edu</a:t>
            </a:r>
          </a:p>
          <a:p>
            <a:endParaRPr lang="en-US" dirty="0"/>
          </a:p>
          <a:p>
            <a:r>
              <a:rPr lang="en-US" b="1" dirty="0"/>
              <a:t>Project topics of interest:</a:t>
            </a:r>
          </a:p>
          <a:p>
            <a:r>
              <a:rPr lang="en-US" dirty="0"/>
              <a:t>Poison Ivy Cream, Organic Solar Cells, Biochemical Fuel Cells </a:t>
            </a:r>
          </a:p>
          <a:p>
            <a:endParaRPr lang="en-US" dirty="0"/>
          </a:p>
          <a:p>
            <a:r>
              <a:rPr lang="en-US" b="1" dirty="0"/>
              <a:t>Projects Highlights:</a:t>
            </a:r>
          </a:p>
          <a:p>
            <a:pPr>
              <a:buFont typeface="Arial" pitchFamily="34" charset="0"/>
              <a:buChar char="•"/>
            </a:pPr>
            <a:r>
              <a:rPr lang="en-US" dirty="0"/>
              <a:t>  Binding of Catechol to the Skin Keratin</a:t>
            </a:r>
          </a:p>
          <a:p>
            <a:r>
              <a:rPr lang="en-US" dirty="0"/>
              <a:t>(Computer Modeling) / Developing a cream which can change color upon reaction with poison ivy</a:t>
            </a:r>
          </a:p>
          <a:p>
            <a:pPr>
              <a:buFont typeface="Arial" pitchFamily="34" charset="0"/>
              <a:buChar char="•"/>
            </a:pPr>
            <a:endParaRPr lang="en-US" sz="800" dirty="0"/>
          </a:p>
          <a:p>
            <a:pPr>
              <a:buFont typeface="Arial" pitchFamily="34" charset="0"/>
              <a:buChar char="•"/>
            </a:pPr>
            <a:r>
              <a:rPr lang="en-US" dirty="0"/>
              <a:t>  Oxidation of Glycerol with Immobilized Yeast, Oxidation Mechanism</a:t>
            </a:r>
          </a:p>
          <a:p>
            <a:endParaRPr lang="en-US" dirty="0"/>
          </a:p>
          <a:p>
            <a:pPr>
              <a:buFont typeface="Arial" pitchFamily="34" charset="0"/>
              <a:buChar char="•"/>
            </a:pPr>
            <a:r>
              <a:rPr lang="en-US" dirty="0"/>
              <a:t> ITO based Organic Fuel Cells Improved by Gold Nanoparticles</a:t>
            </a:r>
          </a:p>
          <a:p>
            <a:pPr>
              <a:buFont typeface="Arial" pitchFamily="34" charset="0"/>
              <a:buChar char="•"/>
            </a:pPr>
            <a:endParaRPr lang="en-US" sz="800" dirty="0"/>
          </a:p>
          <a:p>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a:t>3SP Information Session Spring 2017</a:t>
            </a:r>
            <a:endParaRPr lang="en-US" dirty="0"/>
          </a:p>
        </p:txBody>
      </p:sp>
      <p:pic>
        <p:nvPicPr>
          <p:cNvPr id="2" name="Picture 1"/>
          <p:cNvPicPr>
            <a:picLocks noChangeAspect="1"/>
          </p:cNvPicPr>
          <p:nvPr/>
        </p:nvPicPr>
        <p:blipFill>
          <a:blip r:embed="rId3" cstate="print"/>
          <a:stretch>
            <a:fillRect/>
          </a:stretch>
        </p:blipFill>
        <p:spPr>
          <a:xfrm>
            <a:off x="1143000" y="914400"/>
            <a:ext cx="2857500" cy="2200275"/>
          </a:xfrm>
          <a:prstGeom prst="rect">
            <a:avLst/>
          </a:prstGeom>
        </p:spPr>
      </p:pic>
      <p:pic>
        <p:nvPicPr>
          <p:cNvPr id="1028" name="Picture 4" descr="Image result for Shimadzu HPLC"/>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3000" y="3429731"/>
            <a:ext cx="2857500" cy="28575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6032421"/>
          </a:xfrm>
          <a:prstGeom prst="rect">
            <a:avLst/>
          </a:prstGeom>
          <a:noFill/>
        </p:spPr>
        <p:txBody>
          <a:bodyPr wrap="square" rtlCol="0">
            <a:spAutoFit/>
          </a:bodyPr>
          <a:lstStyle/>
          <a:p>
            <a:r>
              <a:rPr lang="en-US" dirty="0" smtClean="0"/>
              <a:t>Bill Klappert</a:t>
            </a:r>
          </a:p>
          <a:p>
            <a:r>
              <a:rPr lang="en-US" dirty="0" smtClean="0"/>
              <a:t>Airline Transport Pilot/CFII, G-550, G-450, </a:t>
            </a:r>
          </a:p>
          <a:p>
            <a:r>
              <a:rPr lang="en-US" dirty="0" smtClean="0"/>
              <a:t>G-V, DA-2000, CL-601, NA- 265</a:t>
            </a:r>
          </a:p>
          <a:p>
            <a:r>
              <a:rPr lang="en-US" dirty="0" smtClean="0"/>
              <a:t>Aviation</a:t>
            </a:r>
          </a:p>
          <a:p>
            <a:r>
              <a:rPr lang="en-US" dirty="0" smtClean="0"/>
              <a:t>Office: TEC 105</a:t>
            </a:r>
          </a:p>
          <a:p>
            <a:r>
              <a:rPr lang="en-US" dirty="0" smtClean="0"/>
              <a:t>E-mail: wklappert@bergen.edu</a:t>
            </a:r>
          </a:p>
          <a:p>
            <a:endParaRPr lang="en-US" dirty="0" smtClean="0"/>
          </a:p>
          <a:p>
            <a:r>
              <a:rPr lang="en-US" b="1" dirty="0" smtClean="0"/>
              <a:t>Project topics of interest:</a:t>
            </a:r>
          </a:p>
          <a:p>
            <a:r>
              <a:rPr lang="en-US" dirty="0" smtClean="0"/>
              <a:t>Aviation </a:t>
            </a:r>
          </a:p>
          <a:p>
            <a:r>
              <a:rPr lang="en-US" dirty="0" smtClean="0"/>
              <a:t>Air Traffic Control</a:t>
            </a:r>
          </a:p>
          <a:p>
            <a:r>
              <a:rPr lang="en-US" dirty="0" smtClean="0"/>
              <a:t>Internships with large government and corporate entities.</a:t>
            </a:r>
          </a:p>
          <a:p>
            <a:endParaRPr lang="en-US" dirty="0" smtClean="0"/>
          </a:p>
          <a:p>
            <a:r>
              <a:rPr lang="en-US" b="1" dirty="0" smtClean="0"/>
              <a:t>Continuing Projects:</a:t>
            </a:r>
            <a:endParaRPr lang="en-US" sz="800" b="1" dirty="0" smtClean="0"/>
          </a:p>
          <a:p>
            <a:r>
              <a:rPr lang="en-US" dirty="0" smtClean="0"/>
              <a:t> Internships :</a:t>
            </a:r>
          </a:p>
          <a:p>
            <a:pPr>
              <a:buFont typeface="Arial" pitchFamily="34" charset="0"/>
              <a:buChar char="•"/>
            </a:pPr>
            <a:r>
              <a:rPr lang="en-US" dirty="0" smtClean="0"/>
              <a:t> Flight Safety International</a:t>
            </a:r>
          </a:p>
          <a:p>
            <a:pPr>
              <a:buFont typeface="Arial" pitchFamily="34" charset="0"/>
              <a:buChar char="•"/>
            </a:pPr>
            <a:r>
              <a:rPr lang="en-US" dirty="0" smtClean="0"/>
              <a:t> Newark Liberty Tower</a:t>
            </a:r>
          </a:p>
          <a:p>
            <a:pPr>
              <a:buFont typeface="Arial" pitchFamily="34" charset="0"/>
              <a:buChar char="•"/>
            </a:pPr>
            <a:r>
              <a:rPr lang="en-US" dirty="0" smtClean="0"/>
              <a:t> The Port Authority of NY &amp; NJ</a:t>
            </a:r>
          </a:p>
          <a:p>
            <a:pPr>
              <a:buFont typeface="Arial" pitchFamily="34" charset="0"/>
              <a:buChar char="•"/>
            </a:pPr>
            <a:r>
              <a:rPr lang="en-US" dirty="0" smtClean="0"/>
              <a:t> Career paths with United Airlines, Republic   Airlines, Signature Flight Support.</a:t>
            </a:r>
          </a:p>
          <a:p>
            <a:pPr>
              <a:buFont typeface="Arial" pitchFamily="34" charset="0"/>
              <a:buChar char="•"/>
            </a:pPr>
            <a:endParaRPr lang="en-US" dirty="0" smtClean="0"/>
          </a:p>
          <a:p>
            <a:pPr>
              <a:buFont typeface="Arial" pitchFamily="34" charset="0"/>
              <a:buChar char="•"/>
            </a:pPr>
            <a:endParaRPr lang="en-US" sz="800" dirty="0" smtClean="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7" name="Picture 6" descr="SivoPic.jpg"/>
          <p:cNvPicPr>
            <a:picLocks noChangeAspect="1"/>
          </p:cNvPicPr>
          <p:nvPr/>
        </p:nvPicPr>
        <p:blipFill>
          <a:blip r:embed="rId2" cstate="print"/>
          <a:stretch>
            <a:fillRect/>
          </a:stretch>
        </p:blipFill>
        <p:spPr>
          <a:xfrm>
            <a:off x="378357" y="1219200"/>
            <a:ext cx="4041243" cy="4495800"/>
          </a:xfrm>
          <a:prstGeom prst="rect">
            <a:avLst/>
          </a:prstGeom>
          <a:ln w="6350">
            <a:solidFill>
              <a:schemeClr val="tx1"/>
            </a:solidFill>
          </a:ln>
        </p:spPr>
      </p:pic>
      <p:pic>
        <p:nvPicPr>
          <p:cNvPr id="1026" name="Picture 2" descr="F:\FL 400 Paris to Morristow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3438" y="1219200"/>
            <a:ext cx="4036162" cy="44958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3416320"/>
          </a:xfrm>
          <a:prstGeom prst="rect">
            <a:avLst/>
          </a:prstGeom>
          <a:noFill/>
        </p:spPr>
        <p:txBody>
          <a:bodyPr wrap="square" rtlCol="0">
            <a:spAutoFit/>
          </a:bodyPr>
          <a:lstStyle/>
          <a:p>
            <a:r>
              <a:rPr lang="en-US" dirty="0" smtClean="0"/>
              <a:t>William Madden, Associate Professor</a:t>
            </a:r>
          </a:p>
          <a:p>
            <a:r>
              <a:rPr lang="en-US" dirty="0" smtClean="0"/>
              <a:t>Information Technology</a:t>
            </a:r>
          </a:p>
          <a:p>
            <a:r>
              <a:rPr lang="en-US" dirty="0" smtClean="0"/>
              <a:t>Office: C-117</a:t>
            </a:r>
          </a:p>
          <a:p>
            <a:r>
              <a:rPr lang="en-US" dirty="0" smtClean="0"/>
              <a:t>E-mail: bmadden@bergen.edu</a:t>
            </a:r>
          </a:p>
          <a:p>
            <a:endParaRPr lang="en-US" dirty="0" smtClean="0"/>
          </a:p>
          <a:p>
            <a:r>
              <a:rPr lang="en-US" b="1" dirty="0" smtClean="0"/>
              <a:t>Project topics of interest:</a:t>
            </a:r>
          </a:p>
          <a:p>
            <a:r>
              <a:rPr lang="en-US" dirty="0" smtClean="0"/>
              <a:t>Media Computing, 3D Printing, Astronomy, Optics</a:t>
            </a:r>
          </a:p>
          <a:p>
            <a:endParaRPr lang="en-US" dirty="0" smtClean="0"/>
          </a:p>
          <a:p>
            <a:r>
              <a:rPr lang="en-US" b="1" dirty="0" smtClean="0"/>
              <a:t>Continuing Projects:</a:t>
            </a:r>
            <a:endParaRPr lang="en-US" sz="800" b="1" dirty="0" smtClean="0"/>
          </a:p>
          <a:p>
            <a:r>
              <a:rPr lang="en-US" dirty="0" smtClean="0"/>
              <a:t>Build </a:t>
            </a:r>
            <a:r>
              <a:rPr lang="en-US" smtClean="0"/>
              <a:t>3D Printers</a:t>
            </a:r>
          </a:p>
          <a:p>
            <a:r>
              <a:rPr lang="en-US" dirty="0" smtClean="0"/>
              <a:t>Audio Production</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xmlns="" val="0"/>
              </a:ext>
            </a:extLst>
          </a:blip>
          <a:srcRect l="13043" t="8696" r="26630" b="8696"/>
          <a:stretch/>
        </p:blipFill>
        <p:spPr>
          <a:xfrm>
            <a:off x="457199" y="1199614"/>
            <a:ext cx="3506223" cy="360098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4524315"/>
          </a:xfrm>
          <a:prstGeom prst="rect">
            <a:avLst/>
          </a:prstGeom>
          <a:noFill/>
        </p:spPr>
        <p:txBody>
          <a:bodyPr wrap="square" rtlCol="0">
            <a:spAutoFit/>
          </a:bodyPr>
          <a:lstStyle/>
          <a:p>
            <a:r>
              <a:rPr lang="en-US" dirty="0" smtClean="0"/>
              <a:t>Dr. Fred </a:t>
            </a:r>
            <a:r>
              <a:rPr lang="en-US" dirty="0"/>
              <a:t>M</a:t>
            </a:r>
            <a:r>
              <a:rPr lang="en-US" dirty="0" smtClean="0"/>
              <a:t>arton</a:t>
            </a:r>
          </a:p>
          <a:p>
            <a:r>
              <a:rPr lang="en-US" dirty="0" smtClean="0"/>
              <a:t>Associate Professor of Geology and Physics</a:t>
            </a:r>
          </a:p>
          <a:p>
            <a:r>
              <a:rPr lang="en-US" dirty="0" smtClean="0"/>
              <a:t>Office: S-325</a:t>
            </a:r>
          </a:p>
          <a:p>
            <a:r>
              <a:rPr lang="en-US" dirty="0" smtClean="0"/>
              <a:t>E-mail: fmarton@bergen.edu</a:t>
            </a:r>
          </a:p>
          <a:p>
            <a:endParaRPr lang="en-US" dirty="0" smtClean="0"/>
          </a:p>
          <a:p>
            <a:r>
              <a:rPr lang="en-US" b="1" dirty="0" smtClean="0"/>
              <a:t>Project topics of interest:</a:t>
            </a:r>
          </a:p>
          <a:p>
            <a:r>
              <a:rPr lang="en-US" dirty="0" smtClean="0"/>
              <a:t>Earth Science, Planetary Science, Physics</a:t>
            </a:r>
          </a:p>
          <a:p>
            <a:endParaRPr lang="en-US" dirty="0" smtClean="0"/>
          </a:p>
          <a:p>
            <a:r>
              <a:rPr lang="en-US" b="1" dirty="0" smtClean="0"/>
              <a:t>On-going </a:t>
            </a:r>
            <a:r>
              <a:rPr lang="en-US" b="1" dirty="0" err="1"/>
              <a:t>SeismoSTEM</a:t>
            </a:r>
            <a:r>
              <a:rPr lang="en-US" dirty="0"/>
              <a:t> </a:t>
            </a:r>
            <a:r>
              <a:rPr lang="en-US" b="1" dirty="0" smtClean="0"/>
              <a:t>Projects:</a:t>
            </a:r>
            <a:endParaRPr lang="en-US" sz="800" b="1" dirty="0" smtClean="0"/>
          </a:p>
          <a:p>
            <a:pPr lvl="1">
              <a:buFont typeface="Arial" pitchFamily="34" charset="0"/>
              <a:buChar char="•"/>
            </a:pPr>
            <a:r>
              <a:rPr lang="en-US" dirty="0"/>
              <a:t>  </a:t>
            </a:r>
            <a:r>
              <a:rPr lang="en-US" dirty="0" smtClean="0"/>
              <a:t>Calibrate </a:t>
            </a:r>
            <a:r>
              <a:rPr lang="en-US" dirty="0"/>
              <a:t>TC-1 and </a:t>
            </a:r>
            <a:r>
              <a:rPr lang="en-US" dirty="0" smtClean="0"/>
              <a:t>AS-1 seismometers</a:t>
            </a:r>
          </a:p>
          <a:p>
            <a:pPr lvl="1">
              <a:buFont typeface="Arial" pitchFamily="34" charset="0"/>
              <a:buChar char="•"/>
            </a:pPr>
            <a:r>
              <a:rPr lang="en-US" dirty="0" smtClean="0"/>
              <a:t>  Solar-powered shed</a:t>
            </a:r>
          </a:p>
          <a:p>
            <a:pPr>
              <a:buFont typeface="Arial" pitchFamily="34" charset="0"/>
              <a:buChar char="•"/>
            </a:pPr>
            <a:endParaRPr lang="en-US" dirty="0" smtClean="0"/>
          </a:p>
          <a:p>
            <a:r>
              <a:rPr lang="en-US" b="1" dirty="0" smtClean="0"/>
              <a:t>New </a:t>
            </a:r>
            <a:r>
              <a:rPr lang="en-US" b="1" dirty="0" err="1"/>
              <a:t>SeismoSTEM</a:t>
            </a:r>
            <a:r>
              <a:rPr lang="en-US" dirty="0"/>
              <a:t> </a:t>
            </a:r>
            <a:r>
              <a:rPr lang="en-US" b="1" dirty="0" smtClean="0"/>
              <a:t>Projects?</a:t>
            </a:r>
            <a:endParaRPr lang="en-US" sz="800" b="1" dirty="0"/>
          </a:p>
          <a:p>
            <a:pPr lvl="1">
              <a:buFont typeface="Arial" pitchFamily="34" charset="0"/>
              <a:buChar char="•"/>
            </a:pPr>
            <a:r>
              <a:rPr lang="en-US" dirty="0"/>
              <a:t>  </a:t>
            </a:r>
            <a:r>
              <a:rPr lang="en-US" dirty="0" smtClean="0"/>
              <a:t>Horizontal or 3-axis seismometers</a:t>
            </a:r>
          </a:p>
          <a:p>
            <a:pPr lvl="1">
              <a:buFont typeface="Arial" pitchFamily="34" charset="0"/>
              <a:buChar char="•"/>
            </a:pPr>
            <a:r>
              <a:rPr lang="en-US" dirty="0" smtClean="0"/>
              <a:t>  Solid-state seismometers</a:t>
            </a:r>
          </a:p>
          <a:p>
            <a:pPr lvl="1">
              <a:buFont typeface="Arial" pitchFamily="34" charset="0"/>
              <a:buChar char="•"/>
            </a:pPr>
            <a:r>
              <a:rPr lang="en-US" dirty="0" smtClean="0"/>
              <a:t>  Seismic wave travel time calculator </a:t>
            </a:r>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78357" y="1951634"/>
            <a:ext cx="4041243" cy="3030932"/>
          </a:xfrm>
          <a:prstGeom prst="rect">
            <a:avLst/>
          </a:prstGeom>
          <a:ln w="6350">
            <a:solidFill>
              <a:schemeClr val="tx1"/>
            </a:solidFill>
          </a:ln>
        </p:spPr>
      </p:pic>
      <p:sp>
        <p:nvSpPr>
          <p:cNvPr id="2" name="Rectangle 1"/>
          <p:cNvSpPr/>
          <p:nvPr/>
        </p:nvSpPr>
        <p:spPr>
          <a:xfrm>
            <a:off x="990600" y="4982566"/>
            <a:ext cx="2842188" cy="369332"/>
          </a:xfrm>
          <a:prstGeom prst="rect">
            <a:avLst/>
          </a:prstGeom>
        </p:spPr>
        <p:txBody>
          <a:bodyPr wrap="none">
            <a:spAutoFit/>
          </a:bodyPr>
          <a:lstStyle/>
          <a:p>
            <a:r>
              <a:rPr lang="en-US" dirty="0"/>
              <a:t>Dr</a:t>
            </a:r>
            <a:r>
              <a:rPr lang="en-US" dirty="0" smtClean="0"/>
              <a:t>. Marton (left) and friend.</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4572000" y="1077750"/>
            <a:ext cx="4419600" cy="5338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Neil Pandya</a:t>
            </a:r>
          </a:p>
          <a:p>
            <a:pPr marL="0" marR="0" lvl="0" indent="0" algn="l" rtl="0">
              <a:spcBef>
                <a:spcPts val="0"/>
              </a:spcBef>
              <a:buSzPct val="25000"/>
              <a:buNone/>
            </a:pPr>
            <a:r>
              <a:rPr lang="en-US" sz="1800">
                <a:solidFill>
                  <a:schemeClr val="dk1"/>
                </a:solidFill>
                <a:latin typeface="Calibri"/>
                <a:ea typeface="Calibri"/>
                <a:cs typeface="Calibri"/>
                <a:sym typeface="Calibri"/>
              </a:rPr>
              <a:t>Adjunct Professor of Physics at Bergen Community College</a:t>
            </a:r>
          </a:p>
          <a:p>
            <a:pPr marL="0" marR="0" lvl="0" indent="0" algn="l" rtl="0">
              <a:spcBef>
                <a:spcPts val="0"/>
              </a:spcBef>
              <a:buSzPct val="25000"/>
              <a:buNone/>
            </a:pPr>
            <a:r>
              <a:rPr lang="en-US" sz="1800">
                <a:solidFill>
                  <a:schemeClr val="dk1"/>
                </a:solidFill>
                <a:latin typeface="Calibri"/>
                <a:ea typeface="Calibri"/>
                <a:cs typeface="Calibri"/>
                <a:sym typeface="Calibri"/>
              </a:rPr>
              <a:t>Ph D Candidate and Research Assistant at Stevens Institute of Technology</a:t>
            </a:r>
          </a:p>
          <a:p>
            <a:pPr marL="0" marR="0" lvl="0" indent="0" algn="l" rtl="0">
              <a:spcBef>
                <a:spcPts val="0"/>
              </a:spcBef>
              <a:buSzPct val="25000"/>
              <a:buNone/>
            </a:pPr>
            <a:r>
              <a:rPr lang="en-US" sz="1800">
                <a:solidFill>
                  <a:schemeClr val="dk1"/>
                </a:solidFill>
                <a:latin typeface="Calibri"/>
                <a:ea typeface="Calibri"/>
                <a:cs typeface="Calibri"/>
                <a:sym typeface="Calibri"/>
              </a:rPr>
              <a:t>E-mail: neil.pandya.np@gmail.com</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Project topics of interest:</a:t>
            </a:r>
          </a:p>
          <a:p>
            <a:pPr marL="0" marR="0" lvl="0" indent="0" algn="l" rtl="0">
              <a:spcBef>
                <a:spcPts val="0"/>
              </a:spcBef>
              <a:buSzPct val="25000"/>
              <a:buNone/>
            </a:pPr>
            <a:r>
              <a:rPr lang="en-US" sz="1800">
                <a:solidFill>
                  <a:schemeClr val="dk1"/>
                </a:solidFill>
                <a:latin typeface="Calibri"/>
                <a:ea typeface="Calibri"/>
                <a:cs typeface="Calibri"/>
                <a:sym typeface="Calibri"/>
              </a:rPr>
              <a:t>Mathematical and Theoretical Physics, Quantum Mechanics, Special Relativity, Pure Mathematics</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Continuing Projects:</a:t>
            </a:r>
          </a:p>
          <a:p>
            <a:pPr marL="0" marR="0" lvl="0" indent="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  Special Relativity Diagrams (additions to Minkowski diagram)</a:t>
            </a:r>
          </a:p>
          <a:p>
            <a:pPr marL="0" marR="0" lvl="0" indent="0" algn="l" rtl="0">
              <a:spcBef>
                <a:spcPts val="0"/>
              </a:spcBef>
              <a:buClr>
                <a:schemeClr val="dk1"/>
              </a:buClr>
              <a:buFont typeface="Arial"/>
              <a:buNone/>
            </a:pPr>
            <a:endParaRPr sz="800">
              <a:solidFill>
                <a:schemeClr val="dk1"/>
              </a:solidFill>
              <a:latin typeface="Calibri"/>
              <a:ea typeface="Calibri"/>
              <a:cs typeface="Calibri"/>
              <a:sym typeface="Calibri"/>
            </a:endParaRPr>
          </a:p>
          <a:p>
            <a:pPr marL="0" marR="0" lvl="0" indent="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  Coherent Anti-stokes Raman Spectroscopy (CARS) project</a:t>
            </a:r>
          </a:p>
          <a:p>
            <a:pPr marL="0" marR="0" lvl="0" indent="0" algn="l" rtl="0">
              <a:spcBef>
                <a:spcPts val="0"/>
              </a:spcBef>
              <a:buClr>
                <a:schemeClr val="dk1"/>
              </a:buClr>
              <a:buFont typeface="Arial"/>
              <a:buNone/>
            </a:pPr>
            <a:endParaRPr sz="800">
              <a:solidFill>
                <a:schemeClr val="dk1"/>
              </a:solidFill>
              <a:latin typeface="Calibri"/>
              <a:ea typeface="Calibri"/>
              <a:cs typeface="Calibri"/>
              <a:sym typeface="Calibri"/>
            </a:endParaRPr>
          </a:p>
          <a:p>
            <a:pPr marL="0" marR="0" lvl="0" indent="0" algn="l" rtl="0">
              <a:spcBef>
                <a:spcPts val="0"/>
              </a:spcBef>
              <a:buClr>
                <a:schemeClr val="dk1"/>
              </a:buClr>
              <a:buSzPct val="100000"/>
              <a:buFont typeface="Arial"/>
              <a:buChar char="•"/>
            </a:pPr>
            <a:r>
              <a:rPr lang="en-US" sz="1800">
                <a:solidFill>
                  <a:schemeClr val="dk1"/>
                </a:solidFill>
                <a:latin typeface="Calibri"/>
                <a:ea typeface="Calibri"/>
                <a:cs typeface="Calibri"/>
                <a:sym typeface="Calibri"/>
              </a:rPr>
              <a:t>  Gambler’s fallacy research</a:t>
            </a:r>
          </a:p>
        </p:txBody>
      </p:sp>
      <p:sp>
        <p:nvSpPr>
          <p:cNvPr id="89" name="Shape 89"/>
          <p:cNvSpPr txBox="1"/>
          <p:nvPr/>
        </p:nvSpPr>
        <p:spPr>
          <a:xfrm>
            <a:off x="914400" y="162580"/>
            <a:ext cx="7467600"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chemeClr val="dk1"/>
                </a:solidFill>
                <a:latin typeface="Calibri"/>
                <a:ea typeface="Calibri"/>
                <a:cs typeface="Calibri"/>
                <a:sym typeface="Calibri"/>
              </a:rPr>
              <a:t>3SP Information Session Spring 2017</a:t>
            </a:r>
          </a:p>
        </p:txBody>
      </p:sp>
      <p:pic>
        <p:nvPicPr>
          <p:cNvPr id="90" name="Shape 90" descr="IMG-20170420-WA0022.jpg"/>
          <p:cNvPicPr preferRelativeResize="0"/>
          <p:nvPr/>
        </p:nvPicPr>
        <p:blipFill>
          <a:blip r:embed="rId3" cstate="print">
            <a:alphaModFix/>
          </a:blip>
          <a:stretch>
            <a:fillRect/>
          </a:stretch>
        </p:blipFill>
        <p:spPr>
          <a:xfrm>
            <a:off x="152400" y="838199"/>
            <a:ext cx="4267200" cy="568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89982" y="1033423"/>
            <a:ext cx="4419600" cy="2308324"/>
          </a:xfrm>
          <a:prstGeom prst="rect">
            <a:avLst/>
          </a:prstGeom>
          <a:noFill/>
        </p:spPr>
        <p:txBody>
          <a:bodyPr wrap="square" rtlCol="0">
            <a:spAutoFit/>
          </a:bodyPr>
          <a:lstStyle/>
          <a:p>
            <a:r>
              <a:rPr lang="en-US" b="1" dirty="0" smtClean="0"/>
              <a:t>Dr. Farah </a:t>
            </a:r>
            <a:r>
              <a:rPr lang="en-US" b="1" dirty="0" err="1" smtClean="0"/>
              <a:t>Rezae</a:t>
            </a:r>
            <a:endParaRPr lang="en-US" b="1" dirty="0" smtClean="0"/>
          </a:p>
          <a:p>
            <a:r>
              <a:rPr lang="en-US" dirty="0" smtClean="0"/>
              <a:t>Professor of Chemistry</a:t>
            </a:r>
          </a:p>
          <a:p>
            <a:r>
              <a:rPr lang="en-US" dirty="0" smtClean="0"/>
              <a:t>E-mail: frezae@bergen.edu</a:t>
            </a:r>
          </a:p>
          <a:p>
            <a:r>
              <a:rPr lang="en-US" b="1" dirty="0" smtClean="0"/>
              <a:t>Project topics of interest:</a:t>
            </a:r>
          </a:p>
          <a:p>
            <a:r>
              <a:rPr lang="en-US" dirty="0"/>
              <a:t>Computers and Their Applications to Chemistry</a:t>
            </a:r>
          </a:p>
          <a:p>
            <a:r>
              <a:rPr lang="en-US" b="1" dirty="0"/>
              <a:t>Continuing Projects</a:t>
            </a:r>
            <a:r>
              <a:rPr lang="en-US" b="1" dirty="0" smtClean="0"/>
              <a:t>: </a:t>
            </a:r>
            <a:r>
              <a:rPr lang="en-US" dirty="0" smtClean="0"/>
              <a:t>Fold </a:t>
            </a:r>
            <a:r>
              <a:rPr lang="en-US" dirty="0"/>
              <a:t>protein puzzles and contribute to critical scientific research.</a:t>
            </a:r>
            <a:endParaRPr lang="en-US" sz="800" dirty="0" smtClean="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sp>
        <p:nvSpPr>
          <p:cNvPr id="2" name="AutoShape 2" descr="Foldit-ga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Foldit-game"/>
          <p:cNvSpPr>
            <a:spLocks noChangeAspect="1" noChangeArrowheads="1"/>
          </p:cNvSpPr>
          <p:nvPr/>
        </p:nvSpPr>
        <p:spPr bwMode="auto">
          <a:xfrm>
            <a:off x="225957" y="-36394"/>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fold.it/portal/files/IMG_20130508_165255.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6800" y="1074031"/>
            <a:ext cx="3423182" cy="342176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1077754"/>
            <a:ext cx="4419600" cy="5478424"/>
          </a:xfrm>
          <a:prstGeom prst="rect">
            <a:avLst/>
          </a:prstGeom>
          <a:noFill/>
        </p:spPr>
        <p:txBody>
          <a:bodyPr wrap="square" rtlCol="0">
            <a:spAutoFit/>
          </a:bodyPr>
          <a:lstStyle/>
          <a:p>
            <a:r>
              <a:rPr lang="en-US" dirty="0" smtClean="0"/>
              <a:t>Dr. Charles Sontag</a:t>
            </a:r>
          </a:p>
          <a:p>
            <a:r>
              <a:rPr lang="en-US" dirty="0" smtClean="0"/>
              <a:t>Professor of Biology</a:t>
            </a:r>
          </a:p>
          <a:p>
            <a:r>
              <a:rPr lang="en-US" dirty="0" smtClean="0"/>
              <a:t>Office: S-235</a:t>
            </a:r>
          </a:p>
          <a:p>
            <a:r>
              <a:rPr lang="en-US" dirty="0" smtClean="0"/>
              <a:t>E-mail: </a:t>
            </a:r>
          </a:p>
          <a:p>
            <a:r>
              <a:rPr lang="en-US" dirty="0" err="1" smtClean="0"/>
              <a:t>csontag@bergen.edu</a:t>
            </a:r>
            <a:endParaRPr lang="en-US" dirty="0" smtClean="0"/>
          </a:p>
          <a:p>
            <a:endParaRPr lang="en-US" dirty="0" smtClean="0"/>
          </a:p>
          <a:p>
            <a:r>
              <a:rPr lang="en-US" b="1" dirty="0" smtClean="0"/>
              <a:t>Project topics of interest:</a:t>
            </a:r>
          </a:p>
          <a:p>
            <a:r>
              <a:rPr lang="en-US" dirty="0" smtClean="0"/>
              <a:t>Ecology, Environmental Science, Ethology, and </a:t>
            </a:r>
            <a:r>
              <a:rPr lang="en-US" dirty="0" err="1" smtClean="0"/>
              <a:t>Ferroequineology</a:t>
            </a:r>
            <a:endParaRPr lang="en-US" dirty="0" smtClean="0"/>
          </a:p>
          <a:p>
            <a:endParaRPr lang="en-US" dirty="0" smtClean="0"/>
          </a:p>
          <a:p>
            <a:r>
              <a:rPr lang="en-US" b="1" dirty="0" smtClean="0"/>
              <a:t>Continuing Projects:</a:t>
            </a:r>
            <a:endParaRPr lang="en-US" sz="800" b="1" dirty="0" smtClean="0"/>
          </a:p>
          <a:p>
            <a:pPr>
              <a:buFont typeface="Arial" pitchFamily="34" charset="0"/>
              <a:buChar char="•"/>
            </a:pPr>
            <a:r>
              <a:rPr lang="en-US" dirty="0" smtClean="0"/>
              <a:t>  River Chemistry on the Hackensack River</a:t>
            </a:r>
          </a:p>
          <a:p>
            <a:pPr>
              <a:buFont typeface="Arial" pitchFamily="34" charset="0"/>
              <a:buChar char="•"/>
            </a:pPr>
            <a:endParaRPr lang="en-US" sz="800" dirty="0" smtClean="0"/>
          </a:p>
          <a:p>
            <a:r>
              <a:rPr lang="en-US" b="1" dirty="0" smtClean="0"/>
              <a:t>Future and Potential Projects:</a:t>
            </a:r>
          </a:p>
          <a:p>
            <a:pPr marL="285750" indent="-285750">
              <a:buFont typeface="Arial"/>
              <a:buChar char="•"/>
            </a:pPr>
            <a:r>
              <a:rPr lang="en-US" dirty="0" smtClean="0"/>
              <a:t>Eutrophication diagnosis in a small pond.</a:t>
            </a:r>
          </a:p>
          <a:p>
            <a:pPr marL="285750" indent="-285750">
              <a:buFont typeface="Arial"/>
              <a:buChar char="•"/>
            </a:pPr>
            <a:r>
              <a:rPr lang="en-US" dirty="0" smtClean="0"/>
              <a:t>Tree Survey and labeling at Bergen Community College Campus.</a:t>
            </a:r>
          </a:p>
          <a:p>
            <a:pPr marL="285750" indent="-285750">
              <a:buFont typeface="Arial"/>
              <a:buChar char="•"/>
            </a:pPr>
            <a:r>
              <a:rPr lang="en-US" dirty="0" smtClean="0"/>
              <a:t>Model Railroad Modules as a model for scale prototype construction and presentation of ideas and concepts.</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pic>
        <p:nvPicPr>
          <p:cNvPr id="2" name="Picture 1"/>
          <p:cNvPicPr>
            <a:picLocks noChangeAspect="1"/>
          </p:cNvPicPr>
          <p:nvPr/>
        </p:nvPicPr>
        <p:blipFill>
          <a:blip r:embed="rId2" cstate="print"/>
          <a:stretch>
            <a:fillRect/>
          </a:stretch>
        </p:blipFill>
        <p:spPr>
          <a:xfrm>
            <a:off x="304800" y="762000"/>
            <a:ext cx="3987053" cy="2971800"/>
          </a:xfrm>
          <a:prstGeom prst="rect">
            <a:avLst/>
          </a:prstGeom>
        </p:spPr>
      </p:pic>
      <p:pic>
        <p:nvPicPr>
          <p:cNvPr id="3" name="Picture 2"/>
          <p:cNvPicPr>
            <a:picLocks noChangeAspect="1"/>
          </p:cNvPicPr>
          <p:nvPr/>
        </p:nvPicPr>
        <p:blipFill>
          <a:blip r:embed="rId3" cstate="print"/>
          <a:stretch>
            <a:fillRect/>
          </a:stretch>
        </p:blipFill>
        <p:spPr>
          <a:xfrm>
            <a:off x="152400" y="3962400"/>
            <a:ext cx="4233826" cy="2588453"/>
          </a:xfrm>
          <a:prstGeom prst="rect">
            <a:avLst/>
          </a:prstGeom>
        </p:spPr>
      </p:pic>
      <p:pic>
        <p:nvPicPr>
          <p:cNvPr id="4" name="Picture 3"/>
          <p:cNvPicPr>
            <a:picLocks noChangeAspect="1"/>
          </p:cNvPicPr>
          <p:nvPr/>
        </p:nvPicPr>
        <p:blipFill>
          <a:blip r:embed="rId4" cstate="print"/>
          <a:stretch>
            <a:fillRect/>
          </a:stretch>
        </p:blipFill>
        <p:spPr>
          <a:xfrm>
            <a:off x="7007510" y="609600"/>
            <a:ext cx="2136490" cy="217778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86264" y="685800"/>
            <a:ext cx="7648135" cy="3139321"/>
          </a:xfrm>
          <a:prstGeom prst="rect">
            <a:avLst/>
          </a:prstGeom>
          <a:noFill/>
        </p:spPr>
        <p:txBody>
          <a:bodyPr wrap="square" rtlCol="0">
            <a:spAutoFit/>
          </a:bodyPr>
          <a:lstStyle/>
          <a:p>
            <a:r>
              <a:rPr lang="en-US" b="1" dirty="0"/>
              <a:t>John M. Sanchez</a:t>
            </a:r>
          </a:p>
          <a:p>
            <a:r>
              <a:rPr lang="en-US" dirty="0"/>
              <a:t>Professor of Physics</a:t>
            </a:r>
          </a:p>
          <a:p>
            <a:r>
              <a:rPr lang="en-US" dirty="0"/>
              <a:t>E-mail: josanchez@bergen.edu</a:t>
            </a:r>
          </a:p>
          <a:p>
            <a:r>
              <a:rPr lang="en-US" dirty="0"/>
              <a:t> </a:t>
            </a:r>
          </a:p>
          <a:p>
            <a:r>
              <a:rPr lang="en-US" b="1" dirty="0"/>
              <a:t>Project topics of interest:</a:t>
            </a:r>
          </a:p>
          <a:p>
            <a:r>
              <a:rPr lang="en-US" dirty="0"/>
              <a:t>Engineering, Energy-related projects, Astronomy, Nuclear Physics</a:t>
            </a:r>
          </a:p>
          <a:p>
            <a:r>
              <a:rPr lang="en-US" dirty="0"/>
              <a:t>Pedagogical Enhancement through Digital Multimedia</a:t>
            </a:r>
          </a:p>
          <a:p>
            <a:endParaRPr lang="en-US" dirty="0"/>
          </a:p>
          <a:p>
            <a:r>
              <a:rPr lang="en-US" b="1" dirty="0"/>
              <a:t>Continuing Projects:</a:t>
            </a:r>
            <a:endParaRPr lang="en-US" sz="800" b="1" dirty="0"/>
          </a:p>
          <a:p>
            <a:pPr>
              <a:buFont typeface="Arial" pitchFamily="34" charset="0"/>
              <a:buChar char="•"/>
            </a:pPr>
            <a:r>
              <a:rPr lang="en-US" dirty="0"/>
              <a:t>  Transformation of old paper based Astronomy Labs into Multimedia Intensive computer-enhanced learning and testing modules.</a:t>
            </a:r>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a:t>3SP Information Session Spring 2017</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00200" y="3825121"/>
            <a:ext cx="2119746" cy="2743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21200" y="3868748"/>
            <a:ext cx="3860800" cy="2895600"/>
          </a:xfrm>
          <a:prstGeom prst="rect">
            <a:avLst/>
          </a:prstGeom>
        </p:spPr>
      </p:pic>
      <p:cxnSp>
        <p:nvCxnSpPr>
          <p:cNvPr id="9" name="Straight Arrow Connector 8"/>
          <p:cNvCxnSpPr>
            <a:cxnSpLocks/>
          </p:cNvCxnSpPr>
          <p:nvPr/>
        </p:nvCxnSpPr>
        <p:spPr>
          <a:xfrm>
            <a:off x="3719946" y="5105400"/>
            <a:ext cx="685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74468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0" y="304800"/>
            <a:ext cx="4724400" cy="6019800"/>
          </a:xfrm>
        </p:spPr>
        <p:txBody>
          <a:bodyPr>
            <a:normAutofit/>
          </a:bodyPr>
          <a:lstStyle/>
          <a:p>
            <a:pPr algn="l"/>
            <a:r>
              <a:rPr lang="en-US" sz="2400" dirty="0" smtClean="0"/>
              <a:t>Dr. Coleen Coyle </a:t>
            </a:r>
            <a:r>
              <a:rPr lang="en-US" sz="2400" dirty="0" err="1" smtClean="0"/>
              <a:t>DiLauro</a:t>
            </a:r>
            <a:r>
              <a:rPr lang="en-US" sz="2400" dirty="0" smtClean="0"/>
              <a:t/>
            </a:r>
            <a:br>
              <a:rPr lang="en-US" sz="2400" dirty="0" smtClean="0"/>
            </a:br>
            <a:r>
              <a:rPr lang="en-US" sz="2400" dirty="0" smtClean="0"/>
              <a:t>Assistant Professor of Anatomy &amp; Physiology</a:t>
            </a:r>
            <a:br>
              <a:rPr lang="en-US" sz="2400" dirty="0" smtClean="0"/>
            </a:br>
            <a:r>
              <a:rPr lang="en-US" sz="2400" dirty="0" smtClean="0"/>
              <a:t>Office S238</a:t>
            </a:r>
            <a:br>
              <a:rPr lang="en-US" sz="2400" dirty="0" smtClean="0"/>
            </a:br>
            <a:r>
              <a:rPr lang="en-US" sz="2400" dirty="0" smtClean="0">
                <a:hlinkClick r:id="rId2"/>
              </a:rPr>
              <a:t>cdilauro@bergen.edu</a:t>
            </a:r>
            <a:r>
              <a:rPr lang="en-US" sz="2400" dirty="0" smtClean="0"/>
              <a:t/>
            </a:r>
            <a:br>
              <a:rPr lang="en-US" sz="2400" dirty="0" smtClean="0"/>
            </a:br>
            <a:r>
              <a:rPr lang="en-US" sz="2400" dirty="0"/>
              <a:t/>
            </a:r>
            <a:br>
              <a:rPr lang="en-US" sz="2400" dirty="0"/>
            </a:br>
            <a:r>
              <a:rPr lang="en-US" sz="2400" dirty="0" smtClean="0"/>
              <a:t>Project Topics of Interest: </a:t>
            </a:r>
            <a:br>
              <a:rPr lang="en-US" sz="2400" dirty="0" smtClean="0"/>
            </a:br>
            <a:r>
              <a:rPr lang="en-US" sz="2400" dirty="0" smtClean="0"/>
              <a:t>Brain Wave Analysis, Studies on Anxiety &amp; Learning Styles, Brain Function &amp; Neurology</a:t>
            </a:r>
            <a:br>
              <a:rPr lang="en-US" sz="2400" dirty="0" smtClean="0"/>
            </a:br>
            <a:r>
              <a:rPr lang="en-US" sz="2400" dirty="0"/>
              <a:t/>
            </a:r>
            <a:br>
              <a:rPr lang="en-US" sz="2400" dirty="0"/>
            </a:br>
            <a:r>
              <a:rPr lang="en-US" sz="2400" dirty="0" smtClean="0"/>
              <a:t>Continuing Projects: </a:t>
            </a:r>
            <a:br>
              <a:rPr lang="en-US" sz="2400" dirty="0" smtClean="0"/>
            </a:br>
            <a:r>
              <a:rPr lang="en-US" sz="2400" dirty="0" smtClean="0"/>
              <a:t>EEG: Neural Resonant Induction </a:t>
            </a:r>
            <a:br>
              <a:rPr lang="en-US" sz="2400" dirty="0" smtClean="0"/>
            </a:br>
            <a:r>
              <a:rPr lang="en-US" sz="2400" dirty="0" smtClean="0"/>
              <a:t>with a focus on Anxiety and Activated Brain Waves</a:t>
            </a:r>
            <a:endParaRPr lang="en-US" sz="2400" dirty="0"/>
          </a:p>
        </p:txBody>
      </p:sp>
      <p:sp>
        <p:nvSpPr>
          <p:cNvPr id="3" name="Subtitle 2"/>
          <p:cNvSpPr>
            <a:spLocks noGrp="1"/>
          </p:cNvSpPr>
          <p:nvPr>
            <p:ph type="subTitle" idx="1"/>
          </p:nvPr>
        </p:nvSpPr>
        <p:spPr>
          <a:xfrm>
            <a:off x="381000" y="609600"/>
            <a:ext cx="3505200" cy="5105400"/>
          </a:xfrm>
        </p:spPr>
        <p:txBody>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351971"/>
            <a:ext cx="4198257" cy="5791200"/>
          </a:xfrm>
          <a:prstGeom prst="rect">
            <a:avLst/>
          </a:prstGeom>
        </p:spPr>
      </p:pic>
    </p:spTree>
    <p:extLst>
      <p:ext uri="{BB962C8B-B14F-4D97-AF65-F5344CB8AC3E}">
        <p14:creationId xmlns:p14="http://schemas.microsoft.com/office/powerpoint/2010/main" xmlns="" val="446958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743200"/>
            <a:ext cx="6705600" cy="523220"/>
          </a:xfrm>
          <a:prstGeom prst="rect">
            <a:avLst/>
          </a:prstGeom>
          <a:noFill/>
        </p:spPr>
        <p:txBody>
          <a:bodyPr wrap="square" rtlCol="0">
            <a:spAutoFit/>
          </a:bodyPr>
          <a:lstStyle/>
          <a:p>
            <a:r>
              <a:rPr lang="en-US" dirty="0" smtClean="0"/>
              <a:t> </a:t>
            </a:r>
            <a:r>
              <a:rPr lang="en-US" sz="2800" dirty="0" smtClean="0"/>
              <a:t>Meet the 3SP Faculty Research Mentors!</a:t>
            </a:r>
            <a:endParaRPr lang="en-US" dirty="0"/>
          </a:p>
        </p:txBody>
      </p:sp>
      <p:sp>
        <p:nvSpPr>
          <p:cNvPr id="3" name="TextBox 2"/>
          <p:cNvSpPr txBox="1"/>
          <p:nvPr/>
        </p:nvSpPr>
        <p:spPr>
          <a:xfrm>
            <a:off x="1219200" y="3505200"/>
            <a:ext cx="7315200" cy="1754326"/>
          </a:xfrm>
          <a:prstGeom prst="rect">
            <a:avLst/>
          </a:prstGeom>
          <a:noFill/>
        </p:spPr>
        <p:txBody>
          <a:bodyPr wrap="square" rtlCol="0">
            <a:spAutoFit/>
          </a:bodyPr>
          <a:lstStyle/>
          <a:p>
            <a:r>
              <a:rPr lang="en-US" dirty="0"/>
              <a:t>Ron </a:t>
            </a:r>
            <a:r>
              <a:rPr lang="en-US" dirty="0" err="1" smtClean="0"/>
              <a:t>Grosinger</a:t>
            </a:r>
            <a:r>
              <a:rPr lang="en-US" dirty="0" smtClean="0"/>
              <a:t>- Alternative </a:t>
            </a:r>
            <a:r>
              <a:rPr lang="en-US" dirty="0"/>
              <a:t>Fuel </a:t>
            </a:r>
            <a:r>
              <a:rPr lang="en-US" dirty="0" smtClean="0"/>
              <a:t>Education, Electric Car Conversion</a:t>
            </a:r>
            <a:endParaRPr lang="en-US" dirty="0"/>
          </a:p>
          <a:p>
            <a:r>
              <a:rPr lang="en-US" dirty="0"/>
              <a:t>Walter </a:t>
            </a:r>
            <a:r>
              <a:rPr lang="en-US" dirty="0" err="1" smtClean="0"/>
              <a:t>Rothaug</a:t>
            </a:r>
            <a:r>
              <a:rPr lang="en-US" dirty="0" smtClean="0"/>
              <a:t> – Astronomy, radio Astronomy, spectroscopic astronomy</a:t>
            </a:r>
          </a:p>
          <a:p>
            <a:r>
              <a:rPr lang="en-US" dirty="0" smtClean="0"/>
              <a:t>Phil </a:t>
            </a:r>
            <a:r>
              <a:rPr lang="en-US" dirty="0" err="1" smtClean="0"/>
              <a:t>Dressner</a:t>
            </a:r>
            <a:r>
              <a:rPr lang="en-US" dirty="0" smtClean="0"/>
              <a:t> – computer Science, cybersecurity, Artificial intelligence</a:t>
            </a:r>
          </a:p>
          <a:p>
            <a:r>
              <a:rPr lang="en-US" dirty="0" smtClean="0"/>
              <a:t>David </a:t>
            </a:r>
            <a:r>
              <a:rPr lang="en-US" dirty="0" err="1" smtClean="0"/>
              <a:t>Jacome</a:t>
            </a:r>
            <a:r>
              <a:rPr lang="en-US" dirty="0" smtClean="0"/>
              <a:t> – Physical Science, Plasma Physics</a:t>
            </a:r>
          </a:p>
          <a:p>
            <a:endParaRPr lang="en-US" dirty="0" smtClean="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0" y="2286000"/>
            <a:ext cx="5181600" cy="2067233"/>
          </a:xfrm>
          <a:prstGeom prst="rect">
            <a:avLst/>
          </a:prstGeom>
          <a:noFill/>
        </p:spPr>
        <p:txBody>
          <a:bodyPr wrap="square" rtlCol="0">
            <a:spAutoFit/>
          </a:bodyPr>
          <a:lstStyle/>
          <a:p>
            <a:pPr>
              <a:lnSpc>
                <a:spcPts val="2200"/>
              </a:lnSpc>
              <a:buFont typeface="Arial" pitchFamily="34" charset="0"/>
              <a:buChar char="•"/>
            </a:pPr>
            <a:r>
              <a:rPr lang="en-US" sz="2400" dirty="0" smtClean="0"/>
              <a:t> STEM Video</a:t>
            </a:r>
          </a:p>
          <a:p>
            <a:pPr>
              <a:lnSpc>
                <a:spcPts val="2200"/>
              </a:lnSpc>
            </a:pPr>
            <a:endParaRPr lang="en-US" sz="2400" dirty="0" smtClean="0"/>
          </a:p>
          <a:p>
            <a:pPr>
              <a:lnSpc>
                <a:spcPts val="2200"/>
              </a:lnSpc>
            </a:pPr>
            <a:r>
              <a:rPr lang="en-US" sz="2400" dirty="0" smtClean="0">
                <a:hlinkClick r:id="rId2"/>
              </a:rPr>
              <a:t>https://www.youtube.com/watch?v=oMRm7NDIpmY</a:t>
            </a:r>
            <a:endParaRPr lang="en-US" sz="2400" dirty="0" smtClean="0"/>
          </a:p>
          <a:p>
            <a:pPr>
              <a:lnSpc>
                <a:spcPts val="2200"/>
              </a:lnSpc>
              <a:buFont typeface="Arial" pitchFamily="34" charset="0"/>
              <a:buChar char="•"/>
            </a:pPr>
            <a:endParaRPr lang="en-US" sz="2400" dirty="0" smtClean="0"/>
          </a:p>
          <a:p>
            <a:pPr>
              <a:lnSpc>
                <a:spcPts val="2200"/>
              </a:lnSpc>
            </a:pPr>
            <a:r>
              <a:rPr lang="en-US" sz="2400" dirty="0" smtClean="0"/>
              <a:t>     by: STEM Student Cassie Gilbert</a:t>
            </a:r>
          </a:p>
          <a:p>
            <a:pPr>
              <a:lnSpc>
                <a:spcPts val="2200"/>
              </a:lnSpc>
            </a:pPr>
            <a:endParaRPr lang="en-US" sz="12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743200"/>
            <a:ext cx="6705600" cy="523220"/>
          </a:xfrm>
          <a:prstGeom prst="rect">
            <a:avLst/>
          </a:prstGeom>
          <a:noFill/>
        </p:spPr>
        <p:txBody>
          <a:bodyPr wrap="square" rtlCol="0">
            <a:spAutoFit/>
          </a:bodyPr>
          <a:lstStyle/>
          <a:p>
            <a:pPr algn="ctr"/>
            <a:r>
              <a:rPr lang="en-US" dirty="0" smtClean="0"/>
              <a:t> </a:t>
            </a:r>
            <a:r>
              <a:rPr lang="en-US" sz="2800" dirty="0" smtClean="0"/>
              <a:t>Questions and Comments?</a:t>
            </a:r>
            <a:endParaRPr lang="en-US" dirty="0"/>
          </a:p>
        </p:txBody>
      </p:sp>
      <p:sp>
        <p:nvSpPr>
          <p:cNvPr id="5" name="TextBox 4"/>
          <p:cNvSpPr txBox="1"/>
          <p:nvPr/>
        </p:nvSpPr>
        <p:spPr>
          <a:xfrm>
            <a:off x="914400" y="162580"/>
            <a:ext cx="7467600" cy="523220"/>
          </a:xfrm>
          <a:prstGeom prst="rect">
            <a:avLst/>
          </a:prstGeom>
          <a:noFill/>
        </p:spPr>
        <p:txBody>
          <a:bodyPr wrap="square" rtlCol="0">
            <a:spAutoFit/>
          </a:bodyPr>
          <a:lstStyle/>
          <a:p>
            <a:pPr algn="ctr"/>
            <a:r>
              <a:rPr lang="en-US" sz="2800" dirty="0" smtClean="0"/>
              <a:t>3SP Information Session Spring 2017</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304800"/>
            <a:ext cx="7467600" cy="523220"/>
          </a:xfrm>
          <a:prstGeom prst="rect">
            <a:avLst/>
          </a:prstGeom>
          <a:noFill/>
        </p:spPr>
        <p:txBody>
          <a:bodyPr wrap="square" rtlCol="0">
            <a:spAutoFit/>
          </a:bodyPr>
          <a:lstStyle/>
          <a:p>
            <a:pPr algn="ctr"/>
            <a:r>
              <a:rPr lang="en-US" sz="2800" dirty="0" smtClean="0"/>
              <a:t>KSA Learning</a:t>
            </a:r>
            <a:endParaRPr lang="en-US" dirty="0"/>
          </a:p>
        </p:txBody>
      </p:sp>
      <p:sp>
        <p:nvSpPr>
          <p:cNvPr id="6" name="TextBox 5"/>
          <p:cNvSpPr txBox="1"/>
          <p:nvPr/>
        </p:nvSpPr>
        <p:spPr>
          <a:xfrm>
            <a:off x="990600" y="1066800"/>
            <a:ext cx="7467600" cy="3067506"/>
          </a:xfrm>
          <a:prstGeom prst="rect">
            <a:avLst/>
          </a:prstGeom>
          <a:noFill/>
        </p:spPr>
        <p:txBody>
          <a:bodyPr wrap="square" rtlCol="0">
            <a:spAutoFit/>
          </a:bodyPr>
          <a:lstStyle/>
          <a:p>
            <a:pPr>
              <a:lnSpc>
                <a:spcPts val="2880"/>
              </a:lnSpc>
              <a:buFont typeface="Arial" pitchFamily="34" charset="0"/>
              <a:buChar char="•"/>
            </a:pPr>
            <a:r>
              <a:rPr lang="en-US" sz="2400" dirty="0" smtClean="0"/>
              <a:t> Knowledge - Understanding principles related to a</a:t>
            </a:r>
          </a:p>
          <a:p>
            <a:pPr>
              <a:lnSpc>
                <a:spcPts val="2880"/>
              </a:lnSpc>
            </a:pPr>
            <a:r>
              <a:rPr lang="en-US" sz="2400" dirty="0" smtClean="0"/>
              <a:t>                           particular subject.</a:t>
            </a:r>
          </a:p>
          <a:p>
            <a:pPr>
              <a:lnSpc>
                <a:spcPts val="2880"/>
              </a:lnSpc>
              <a:buFont typeface="Arial" pitchFamily="34" charset="0"/>
              <a:buChar char="•"/>
            </a:pPr>
            <a:endParaRPr lang="en-US" sz="2400" dirty="0" smtClean="0"/>
          </a:p>
          <a:p>
            <a:pPr>
              <a:lnSpc>
                <a:spcPts val="2880"/>
              </a:lnSpc>
              <a:buFont typeface="Arial" pitchFamily="34" charset="0"/>
              <a:buChar char="•"/>
            </a:pPr>
            <a:r>
              <a:rPr lang="en-US" sz="2400" dirty="0" smtClean="0"/>
              <a:t> Skills - How to use something or perform a particular</a:t>
            </a:r>
          </a:p>
          <a:p>
            <a:pPr>
              <a:lnSpc>
                <a:spcPts val="2880"/>
              </a:lnSpc>
            </a:pPr>
            <a:r>
              <a:rPr lang="en-US" sz="2400" dirty="0" smtClean="0"/>
              <a:t>               task.</a:t>
            </a:r>
          </a:p>
          <a:p>
            <a:pPr>
              <a:lnSpc>
                <a:spcPts val="2880"/>
              </a:lnSpc>
            </a:pPr>
            <a:endParaRPr lang="en-US" sz="2400" dirty="0" smtClean="0"/>
          </a:p>
          <a:p>
            <a:pPr>
              <a:lnSpc>
                <a:spcPts val="2880"/>
              </a:lnSpc>
              <a:buFont typeface="Arial" pitchFamily="34" charset="0"/>
              <a:buChar char="•"/>
            </a:pPr>
            <a:r>
              <a:rPr lang="en-US" sz="2400" dirty="0" smtClean="0"/>
              <a:t> Ability - A competence to perform a set of </a:t>
            </a:r>
          </a:p>
          <a:p>
            <a:pPr>
              <a:lnSpc>
                <a:spcPts val="2880"/>
              </a:lnSpc>
            </a:pPr>
            <a:r>
              <a:rPr lang="en-US" sz="2400" dirty="0" smtClean="0"/>
              <a:t>                 behaviors that results in an observable product.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533400"/>
            <a:ext cx="6023380" cy="800219"/>
          </a:xfrm>
          <a:prstGeom prst="rect">
            <a:avLst/>
          </a:prstGeom>
          <a:noFill/>
        </p:spPr>
        <p:txBody>
          <a:bodyPr wrap="none" rtlCol="0">
            <a:spAutoFit/>
          </a:bodyPr>
          <a:lstStyle/>
          <a:p>
            <a:r>
              <a:rPr lang="en-US" dirty="0" smtClean="0"/>
              <a:t>   </a:t>
            </a:r>
            <a:r>
              <a:rPr lang="en-US" sz="2800" dirty="0" smtClean="0"/>
              <a:t>STEM Student Scholars Program (3SP)</a:t>
            </a:r>
            <a:endParaRPr lang="en-US" dirty="0" smtClean="0"/>
          </a:p>
          <a:p>
            <a:endParaRPr lang="en-US" dirty="0"/>
          </a:p>
        </p:txBody>
      </p:sp>
      <p:sp>
        <p:nvSpPr>
          <p:cNvPr id="5" name="TextBox 4"/>
          <p:cNvSpPr txBox="1"/>
          <p:nvPr/>
        </p:nvSpPr>
        <p:spPr>
          <a:xfrm>
            <a:off x="1371600" y="1219200"/>
            <a:ext cx="6807953" cy="1477328"/>
          </a:xfrm>
          <a:prstGeom prst="rect">
            <a:avLst/>
          </a:prstGeom>
          <a:noFill/>
        </p:spPr>
        <p:txBody>
          <a:bodyPr wrap="none" rtlCol="0">
            <a:spAutoFit/>
          </a:bodyPr>
          <a:lstStyle/>
          <a:p>
            <a:pPr algn="ctr"/>
            <a:r>
              <a:rPr lang="en-US" b="1" dirty="0" smtClean="0"/>
              <a:t>Purpose:</a:t>
            </a:r>
          </a:p>
          <a:p>
            <a:pPr algn="ctr"/>
            <a:r>
              <a:rPr lang="en-US" dirty="0" smtClean="0"/>
              <a:t>The STEM Student Scholars Program shall promote excellence</a:t>
            </a:r>
          </a:p>
          <a:p>
            <a:pPr algn="ctr"/>
            <a:r>
              <a:rPr lang="en-US" dirty="0" smtClean="0"/>
              <a:t> in knowledge, skills and ability of a select group of STEM students</a:t>
            </a:r>
          </a:p>
          <a:p>
            <a:pPr algn="ctr"/>
            <a:r>
              <a:rPr lang="en-US" dirty="0" smtClean="0"/>
              <a:t> to ensure their success in securing research internships and successful</a:t>
            </a:r>
          </a:p>
          <a:p>
            <a:pPr algn="ctr"/>
            <a:r>
              <a:rPr lang="en-US" dirty="0" smtClean="0"/>
              <a:t> transfer to their targeted 4-year institution.</a:t>
            </a:r>
            <a:endParaRPr lang="en-US" dirty="0"/>
          </a:p>
        </p:txBody>
      </p:sp>
      <p:sp>
        <p:nvSpPr>
          <p:cNvPr id="7" name="TextBox 6"/>
          <p:cNvSpPr txBox="1"/>
          <p:nvPr/>
        </p:nvSpPr>
        <p:spPr>
          <a:xfrm>
            <a:off x="3722061" y="2819400"/>
            <a:ext cx="2217210" cy="1477328"/>
          </a:xfrm>
          <a:prstGeom prst="rect">
            <a:avLst/>
          </a:prstGeom>
          <a:noFill/>
        </p:spPr>
        <p:txBody>
          <a:bodyPr wrap="none" rtlCol="0">
            <a:spAutoFit/>
          </a:bodyPr>
          <a:lstStyle/>
          <a:p>
            <a:pPr algn="ctr"/>
            <a:r>
              <a:rPr lang="en-US" b="1" dirty="0" smtClean="0"/>
              <a:t>Program elements:</a:t>
            </a:r>
          </a:p>
          <a:p>
            <a:pPr>
              <a:buFont typeface="Arial" pitchFamily="34" charset="0"/>
              <a:buChar char="•"/>
            </a:pPr>
            <a:r>
              <a:rPr lang="en-US" dirty="0" smtClean="0"/>
              <a:t>  Academic elements</a:t>
            </a:r>
          </a:p>
          <a:p>
            <a:pPr>
              <a:buFont typeface="Arial" pitchFamily="34" charset="0"/>
              <a:buChar char="•"/>
            </a:pPr>
            <a:r>
              <a:rPr lang="en-US" dirty="0" smtClean="0"/>
              <a:t>  Research elements</a:t>
            </a:r>
          </a:p>
          <a:p>
            <a:pPr>
              <a:buFont typeface="Arial" pitchFamily="34" charset="0"/>
              <a:buChar char="•"/>
            </a:pPr>
            <a:r>
              <a:rPr lang="en-US" dirty="0" smtClean="0"/>
              <a:t>  Service elements</a:t>
            </a:r>
          </a:p>
          <a:p>
            <a:endParaRPr lang="en-US" dirty="0"/>
          </a:p>
        </p:txBody>
      </p:sp>
      <p:sp>
        <p:nvSpPr>
          <p:cNvPr id="8" name="TextBox 7"/>
          <p:cNvSpPr txBox="1"/>
          <p:nvPr/>
        </p:nvSpPr>
        <p:spPr>
          <a:xfrm>
            <a:off x="838200" y="4191000"/>
            <a:ext cx="8077200" cy="2031325"/>
          </a:xfrm>
          <a:prstGeom prst="rect">
            <a:avLst/>
          </a:prstGeom>
          <a:noFill/>
        </p:spPr>
        <p:txBody>
          <a:bodyPr wrap="square" rtlCol="0">
            <a:spAutoFit/>
          </a:bodyPr>
          <a:lstStyle/>
          <a:p>
            <a:pPr algn="ctr"/>
            <a:r>
              <a:rPr lang="en-US" b="1" dirty="0" smtClean="0"/>
              <a:t>Benefits:</a:t>
            </a:r>
            <a:r>
              <a:rPr lang="en-US" dirty="0" smtClean="0"/>
              <a:t> </a:t>
            </a:r>
          </a:p>
          <a:p>
            <a:pPr algn="ctr">
              <a:buFont typeface="Arial" pitchFamily="34" charset="0"/>
              <a:buChar char="•"/>
            </a:pPr>
            <a:r>
              <a:rPr lang="en-US" dirty="0" smtClean="0"/>
              <a:t> Students who successfully complete the program and obtain an associate degree shall have their achievement recorded on their official transcript</a:t>
            </a:r>
          </a:p>
          <a:p>
            <a:pPr algn="ctr">
              <a:buFont typeface="Arial" pitchFamily="34" charset="0"/>
              <a:buChar char="•"/>
            </a:pPr>
            <a:endParaRPr lang="en-US" b="1" dirty="0" smtClean="0"/>
          </a:p>
          <a:p>
            <a:pPr algn="ctr">
              <a:buFont typeface="Arial" pitchFamily="34" charset="0"/>
              <a:buChar char="•"/>
            </a:pPr>
            <a:r>
              <a:rPr lang="en-US" dirty="0" smtClean="0"/>
              <a:t> Students who successfully participate in the program shall have an opportunity in their second summer in the program to participate in an internship off campus in their target 4-year college or industry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533400"/>
            <a:ext cx="6023380" cy="800219"/>
          </a:xfrm>
          <a:prstGeom prst="rect">
            <a:avLst/>
          </a:prstGeom>
          <a:noFill/>
        </p:spPr>
        <p:txBody>
          <a:bodyPr wrap="none" rtlCol="0">
            <a:spAutoFit/>
          </a:bodyPr>
          <a:lstStyle/>
          <a:p>
            <a:r>
              <a:rPr lang="en-US" dirty="0" smtClean="0"/>
              <a:t>   </a:t>
            </a:r>
            <a:r>
              <a:rPr lang="en-US" sz="2800" dirty="0" smtClean="0"/>
              <a:t>STEM Student Scholars Program (3SP)</a:t>
            </a:r>
            <a:endParaRPr lang="en-US" dirty="0" smtClean="0"/>
          </a:p>
          <a:p>
            <a:endParaRPr lang="en-US" dirty="0"/>
          </a:p>
        </p:txBody>
      </p:sp>
      <p:sp>
        <p:nvSpPr>
          <p:cNvPr id="5" name="TextBox 4"/>
          <p:cNvSpPr txBox="1"/>
          <p:nvPr/>
        </p:nvSpPr>
        <p:spPr>
          <a:xfrm>
            <a:off x="3733800" y="1371600"/>
            <a:ext cx="1615506" cy="2862322"/>
          </a:xfrm>
          <a:prstGeom prst="rect">
            <a:avLst/>
          </a:prstGeom>
          <a:noFill/>
        </p:spPr>
        <p:txBody>
          <a:bodyPr wrap="none" rtlCol="0">
            <a:spAutoFit/>
          </a:bodyPr>
          <a:lstStyle/>
          <a:p>
            <a:pPr algn="ctr"/>
            <a:r>
              <a:rPr lang="en-US" b="1" dirty="0" smtClean="0"/>
              <a:t>Who to solicit?</a:t>
            </a:r>
          </a:p>
          <a:p>
            <a:pPr algn="ctr"/>
            <a:endParaRPr lang="en-US" b="1" dirty="0" smtClean="0"/>
          </a:p>
          <a:p>
            <a:pPr algn="ctr"/>
            <a:endParaRPr lang="en-US" b="1" dirty="0" smtClean="0"/>
          </a:p>
          <a:p>
            <a:pPr algn="ctr"/>
            <a:endParaRPr lang="en-US" b="1" dirty="0" smtClean="0"/>
          </a:p>
          <a:p>
            <a:pPr algn="ctr"/>
            <a:endParaRPr lang="en-US" b="1" dirty="0" smtClean="0"/>
          </a:p>
          <a:p>
            <a:pPr algn="ctr"/>
            <a:endParaRPr lang="en-US" b="1" dirty="0" smtClean="0"/>
          </a:p>
          <a:p>
            <a:pPr algn="ctr"/>
            <a:endParaRPr lang="en-US" b="1" dirty="0" smtClean="0"/>
          </a:p>
          <a:p>
            <a:pPr algn="ctr"/>
            <a:endParaRPr lang="en-US" b="1" dirty="0" smtClean="0"/>
          </a:p>
          <a:p>
            <a:pPr algn="ctr"/>
            <a:endParaRPr lang="en-US" b="1" dirty="0" smtClean="0"/>
          </a:p>
          <a:p>
            <a:pPr algn="ctr"/>
            <a:endParaRPr lang="en-US" dirty="0"/>
          </a:p>
        </p:txBody>
      </p:sp>
      <p:sp>
        <p:nvSpPr>
          <p:cNvPr id="8" name="TextBox 7"/>
          <p:cNvSpPr txBox="1"/>
          <p:nvPr/>
        </p:nvSpPr>
        <p:spPr>
          <a:xfrm>
            <a:off x="2667000" y="1981200"/>
            <a:ext cx="3595793" cy="3416320"/>
          </a:xfrm>
          <a:prstGeom prst="rect">
            <a:avLst/>
          </a:prstGeom>
          <a:noFill/>
        </p:spPr>
        <p:txBody>
          <a:bodyPr wrap="none" rtlCol="0">
            <a:spAutoFit/>
          </a:bodyPr>
          <a:lstStyle/>
          <a:p>
            <a:r>
              <a:rPr lang="en-US" dirty="0" smtClean="0"/>
              <a:t>3.40 Cumulative GPA:  548 Students</a:t>
            </a:r>
          </a:p>
          <a:p>
            <a:r>
              <a:rPr lang="en-US" dirty="0" smtClean="0"/>
              <a:t> </a:t>
            </a:r>
          </a:p>
          <a:p>
            <a:r>
              <a:rPr lang="en-US" dirty="0" smtClean="0"/>
              <a:t>3.50 Cumulative GPA:  451 Students</a:t>
            </a:r>
          </a:p>
          <a:p>
            <a:r>
              <a:rPr lang="en-US" dirty="0" smtClean="0"/>
              <a:t> </a:t>
            </a:r>
          </a:p>
          <a:p>
            <a:r>
              <a:rPr lang="en-US" dirty="0" smtClean="0"/>
              <a:t>3.70 Cumulative GPA:  295 Students</a:t>
            </a:r>
          </a:p>
          <a:p>
            <a:r>
              <a:rPr lang="en-US" dirty="0" smtClean="0"/>
              <a:t> </a:t>
            </a:r>
          </a:p>
          <a:p>
            <a:r>
              <a:rPr lang="en-US" dirty="0" smtClean="0"/>
              <a:t>3.75 Cumulative GPA:  242 Students</a:t>
            </a:r>
          </a:p>
          <a:p>
            <a:endParaRPr lang="en-US" dirty="0" smtClean="0"/>
          </a:p>
          <a:p>
            <a:endParaRPr lang="en-US" dirty="0" smtClean="0"/>
          </a:p>
          <a:p>
            <a:r>
              <a:rPr lang="en-US" dirty="0" smtClean="0"/>
              <a:t> </a:t>
            </a:r>
          </a:p>
          <a:p>
            <a:r>
              <a:rPr lang="en-US" dirty="0" smtClean="0"/>
              <a:t> </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28600"/>
            <a:ext cx="8001000" cy="800219"/>
          </a:xfrm>
          <a:prstGeom prst="rect">
            <a:avLst/>
          </a:prstGeom>
          <a:noFill/>
        </p:spPr>
        <p:txBody>
          <a:bodyPr wrap="square" rtlCol="0">
            <a:spAutoFit/>
          </a:bodyPr>
          <a:lstStyle/>
          <a:p>
            <a:r>
              <a:rPr lang="en-US" dirty="0" smtClean="0"/>
              <a:t>  </a:t>
            </a:r>
            <a:r>
              <a:rPr lang="en-US" sz="2800" dirty="0" smtClean="0"/>
              <a:t> STEM Student Scholars Program (3SP) Requirements</a:t>
            </a:r>
            <a:endParaRPr lang="en-US" dirty="0" smtClean="0"/>
          </a:p>
          <a:p>
            <a:endParaRPr lang="en-US" dirty="0"/>
          </a:p>
        </p:txBody>
      </p:sp>
      <p:sp>
        <p:nvSpPr>
          <p:cNvPr id="5" name="TextBox 4"/>
          <p:cNvSpPr txBox="1"/>
          <p:nvPr/>
        </p:nvSpPr>
        <p:spPr>
          <a:xfrm>
            <a:off x="914400" y="838200"/>
            <a:ext cx="4648200" cy="369332"/>
          </a:xfrm>
          <a:prstGeom prst="rect">
            <a:avLst/>
          </a:prstGeom>
          <a:noFill/>
        </p:spPr>
        <p:txBody>
          <a:bodyPr wrap="square" rtlCol="0">
            <a:spAutoFit/>
          </a:bodyPr>
          <a:lstStyle/>
          <a:p>
            <a:pPr algn="ctr"/>
            <a:r>
              <a:rPr lang="en-US" b="1" dirty="0" smtClean="0"/>
              <a:t>Eligibility Requirements for e-mail notification</a:t>
            </a:r>
            <a:endParaRPr lang="en-US" dirty="0"/>
          </a:p>
        </p:txBody>
      </p:sp>
      <p:sp>
        <p:nvSpPr>
          <p:cNvPr id="8" name="TextBox 7"/>
          <p:cNvSpPr txBox="1"/>
          <p:nvPr/>
        </p:nvSpPr>
        <p:spPr>
          <a:xfrm>
            <a:off x="1219200" y="1143000"/>
            <a:ext cx="4323684" cy="1200329"/>
          </a:xfrm>
          <a:prstGeom prst="rect">
            <a:avLst/>
          </a:prstGeom>
          <a:noFill/>
        </p:spPr>
        <p:txBody>
          <a:bodyPr wrap="none" rtlCol="0">
            <a:spAutoFit/>
          </a:bodyPr>
          <a:lstStyle/>
          <a:p>
            <a:pPr marL="342900" indent="-342900">
              <a:buAutoNum type="arabicParenR"/>
            </a:pPr>
            <a:r>
              <a:rPr lang="en-US" dirty="0" smtClean="0"/>
              <a:t>STEM degree seeking</a:t>
            </a:r>
          </a:p>
          <a:p>
            <a:pPr marL="342900" indent="-342900">
              <a:buAutoNum type="arabicParenR"/>
            </a:pPr>
            <a:r>
              <a:rPr lang="en-US" dirty="0" smtClean="0"/>
              <a:t>Finished 12 college level credits </a:t>
            </a:r>
          </a:p>
          <a:p>
            <a:pPr marL="342900" indent="-342900"/>
            <a:r>
              <a:rPr lang="en-US" dirty="0" smtClean="0"/>
              <a:t>       with no additional remediation required</a:t>
            </a:r>
          </a:p>
          <a:p>
            <a:pPr marL="342900" indent="-342900"/>
            <a:r>
              <a:rPr lang="en-US" dirty="0" smtClean="0"/>
              <a:t>3)   Minimum 3.750 Cumulative GPA</a:t>
            </a:r>
          </a:p>
        </p:txBody>
      </p:sp>
      <p:sp>
        <p:nvSpPr>
          <p:cNvPr id="6" name="TextBox 5"/>
          <p:cNvSpPr txBox="1"/>
          <p:nvPr/>
        </p:nvSpPr>
        <p:spPr>
          <a:xfrm>
            <a:off x="1066800" y="2438400"/>
            <a:ext cx="2565061" cy="369332"/>
          </a:xfrm>
          <a:prstGeom prst="rect">
            <a:avLst/>
          </a:prstGeom>
          <a:noFill/>
        </p:spPr>
        <p:txBody>
          <a:bodyPr wrap="square" rtlCol="0">
            <a:spAutoFit/>
          </a:bodyPr>
          <a:lstStyle/>
          <a:p>
            <a:pPr algn="ctr"/>
            <a:r>
              <a:rPr lang="en-US" b="1" dirty="0" smtClean="0"/>
              <a:t>Admission Requirements</a:t>
            </a:r>
            <a:endParaRPr lang="en-US" dirty="0"/>
          </a:p>
        </p:txBody>
      </p:sp>
      <p:sp>
        <p:nvSpPr>
          <p:cNvPr id="7" name="TextBox 6"/>
          <p:cNvSpPr txBox="1"/>
          <p:nvPr/>
        </p:nvSpPr>
        <p:spPr>
          <a:xfrm>
            <a:off x="1143000" y="2743200"/>
            <a:ext cx="6746462" cy="2031325"/>
          </a:xfrm>
          <a:prstGeom prst="rect">
            <a:avLst/>
          </a:prstGeom>
          <a:noFill/>
        </p:spPr>
        <p:txBody>
          <a:bodyPr wrap="none" rtlCol="0">
            <a:spAutoFit/>
          </a:bodyPr>
          <a:lstStyle/>
          <a:p>
            <a:pPr marL="342900" indent="-342900">
              <a:buAutoNum type="arabicParenR"/>
            </a:pPr>
            <a:r>
              <a:rPr lang="en-US" dirty="0" smtClean="0"/>
              <a:t> Attended one information session</a:t>
            </a:r>
          </a:p>
          <a:p>
            <a:pPr marL="342900" indent="-342900"/>
            <a:r>
              <a:rPr lang="en-US" dirty="0" smtClean="0"/>
              <a:t>2)    Maintained minimum 3.750 Cumulative GPA </a:t>
            </a:r>
          </a:p>
          <a:p>
            <a:pPr marL="342900" indent="-342900"/>
            <a:r>
              <a:rPr lang="en-US" dirty="0" smtClean="0"/>
              <a:t>        at end of Spring 2017 semester</a:t>
            </a:r>
          </a:p>
          <a:p>
            <a:pPr marL="342900" indent="-342900">
              <a:buAutoNum type="arabicParenR" startAt="3"/>
            </a:pPr>
            <a:r>
              <a:rPr lang="en-US" dirty="0" smtClean="0"/>
              <a:t>Completed and submitted a 3SP application</a:t>
            </a:r>
          </a:p>
          <a:p>
            <a:pPr marL="342900" indent="-342900">
              <a:buAutoNum type="arabicParenR" startAt="3"/>
            </a:pPr>
            <a:r>
              <a:rPr lang="en-US" dirty="0" smtClean="0"/>
              <a:t>Joined a 3SP Faculty Research Mentor’s project team for Summer I </a:t>
            </a:r>
          </a:p>
          <a:p>
            <a:pPr marL="342900" indent="-342900"/>
            <a:r>
              <a:rPr lang="en-US" dirty="0" smtClean="0"/>
              <a:t>      or Summer II internship</a:t>
            </a:r>
          </a:p>
          <a:p>
            <a:pPr marL="342900" indent="-342900"/>
            <a:r>
              <a:rPr lang="en-US" dirty="0" smtClean="0"/>
              <a:t>5)   Will remain a Bergen student through the fall 2017 semester</a:t>
            </a:r>
          </a:p>
        </p:txBody>
      </p:sp>
      <p:sp>
        <p:nvSpPr>
          <p:cNvPr id="9" name="TextBox 8"/>
          <p:cNvSpPr txBox="1"/>
          <p:nvPr/>
        </p:nvSpPr>
        <p:spPr>
          <a:xfrm>
            <a:off x="914400" y="4876800"/>
            <a:ext cx="5257800" cy="369332"/>
          </a:xfrm>
          <a:prstGeom prst="rect">
            <a:avLst/>
          </a:prstGeom>
          <a:noFill/>
        </p:spPr>
        <p:txBody>
          <a:bodyPr wrap="square" rtlCol="0">
            <a:spAutoFit/>
          </a:bodyPr>
          <a:lstStyle/>
          <a:p>
            <a:pPr algn="ctr"/>
            <a:r>
              <a:rPr lang="en-US" b="1" dirty="0" smtClean="0"/>
              <a:t>Ongoing Requirements to remain in good standing</a:t>
            </a:r>
            <a:endParaRPr lang="en-US" dirty="0"/>
          </a:p>
        </p:txBody>
      </p:sp>
      <p:sp>
        <p:nvSpPr>
          <p:cNvPr id="10" name="TextBox 9"/>
          <p:cNvSpPr txBox="1"/>
          <p:nvPr/>
        </p:nvSpPr>
        <p:spPr>
          <a:xfrm>
            <a:off x="1219200" y="5181600"/>
            <a:ext cx="7738144" cy="1477328"/>
          </a:xfrm>
          <a:prstGeom prst="rect">
            <a:avLst/>
          </a:prstGeom>
          <a:noFill/>
        </p:spPr>
        <p:txBody>
          <a:bodyPr wrap="none" rtlCol="0">
            <a:spAutoFit/>
          </a:bodyPr>
          <a:lstStyle/>
          <a:p>
            <a:pPr marL="342900" indent="-342900">
              <a:buAutoNum type="arabicParenR"/>
            </a:pPr>
            <a:r>
              <a:rPr lang="en-US" dirty="0" smtClean="0"/>
              <a:t> Successfully completed an on campus 3SP Summer I or Summer II internship</a:t>
            </a:r>
          </a:p>
          <a:p>
            <a:pPr marL="342900" indent="-342900">
              <a:buAutoNum type="arabicParenR"/>
            </a:pPr>
            <a:r>
              <a:rPr lang="en-US" dirty="0" smtClean="0"/>
              <a:t> Working to complete 3SP Academic, Research and Service Requirements</a:t>
            </a:r>
          </a:p>
          <a:p>
            <a:pPr marL="342900" indent="-342900">
              <a:buAutoNum type="arabicParenR"/>
            </a:pPr>
            <a:r>
              <a:rPr lang="en-US" dirty="0" smtClean="0"/>
              <a:t> Contributing member of the STEM Student Union club</a:t>
            </a:r>
          </a:p>
          <a:p>
            <a:pPr marL="342900" indent="-342900">
              <a:buAutoNum type="arabicParenR"/>
            </a:pPr>
            <a:r>
              <a:rPr lang="en-US" dirty="0" smtClean="0"/>
              <a:t> Maintaining  minimum 3.750 Cumulative GPA</a:t>
            </a:r>
          </a:p>
          <a:p>
            <a:pPr marL="342900" indent="-342900">
              <a:buAutoNum type="arabicParenR"/>
            </a:pPr>
            <a:r>
              <a:rPr lang="en-US" dirty="0" smtClean="0"/>
              <a:t> Punctual and responsive to official 3SP communications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228600"/>
            <a:ext cx="3216073" cy="523220"/>
          </a:xfrm>
          <a:prstGeom prst="rect">
            <a:avLst/>
          </a:prstGeom>
          <a:noFill/>
        </p:spPr>
        <p:txBody>
          <a:bodyPr wrap="none" rtlCol="0">
            <a:spAutoFit/>
          </a:bodyPr>
          <a:lstStyle/>
          <a:p>
            <a:r>
              <a:rPr lang="en-US" sz="2800" dirty="0" smtClean="0"/>
              <a:t>Management of 3SP </a:t>
            </a:r>
            <a:endParaRPr lang="en-US" dirty="0"/>
          </a:p>
        </p:txBody>
      </p:sp>
      <p:sp>
        <p:nvSpPr>
          <p:cNvPr id="12" name="TextBox 11"/>
          <p:cNvSpPr txBox="1"/>
          <p:nvPr/>
        </p:nvSpPr>
        <p:spPr>
          <a:xfrm>
            <a:off x="3429000" y="2590800"/>
            <a:ext cx="3200400" cy="923330"/>
          </a:xfrm>
          <a:prstGeom prst="rect">
            <a:avLst/>
          </a:prstGeom>
          <a:noFill/>
        </p:spPr>
        <p:txBody>
          <a:bodyPr wrap="square" rtlCol="0">
            <a:spAutoFit/>
          </a:bodyPr>
          <a:lstStyle/>
          <a:p>
            <a:r>
              <a:rPr lang="en-US" dirty="0" smtClean="0"/>
              <a:t>    </a:t>
            </a:r>
          </a:p>
          <a:p>
            <a:endParaRPr lang="en-US" dirty="0" smtClean="0"/>
          </a:p>
          <a:p>
            <a:endParaRPr lang="en-US" dirty="0"/>
          </a:p>
        </p:txBody>
      </p:sp>
      <p:sp>
        <p:nvSpPr>
          <p:cNvPr id="13" name="TextBox 12"/>
          <p:cNvSpPr txBox="1"/>
          <p:nvPr/>
        </p:nvSpPr>
        <p:spPr>
          <a:xfrm>
            <a:off x="457200" y="990600"/>
            <a:ext cx="8305800" cy="5355312"/>
          </a:xfrm>
          <a:prstGeom prst="rect">
            <a:avLst/>
          </a:prstGeom>
          <a:noFill/>
        </p:spPr>
        <p:txBody>
          <a:bodyPr wrap="square" rtlCol="0">
            <a:spAutoFit/>
          </a:bodyPr>
          <a:lstStyle/>
          <a:p>
            <a:r>
              <a:rPr lang="en-US" dirty="0" smtClean="0"/>
              <a:t>The program will be administered by a paid program coordinator (</a:t>
            </a:r>
            <a:r>
              <a:rPr lang="en-US" b="1" dirty="0" smtClean="0"/>
              <a:t>3SP Faculty Chair</a:t>
            </a:r>
            <a:r>
              <a:rPr lang="en-US" dirty="0" smtClean="0"/>
              <a:t>)</a:t>
            </a:r>
          </a:p>
          <a:p>
            <a:r>
              <a:rPr lang="en-US" dirty="0" smtClean="0"/>
              <a:t> working in conjunction with a team (cadre) of </a:t>
            </a:r>
            <a:r>
              <a:rPr lang="en-US" b="1" dirty="0" smtClean="0"/>
              <a:t>3SP Faculty Research Mentors </a:t>
            </a:r>
            <a:r>
              <a:rPr lang="en-US" dirty="0" smtClean="0"/>
              <a:t>who shall meet on a monthly basis for the following purposes:</a:t>
            </a:r>
          </a:p>
          <a:p>
            <a:endParaRPr lang="en-US" dirty="0" smtClean="0"/>
          </a:p>
          <a:p>
            <a:pPr lvl="1">
              <a:buFont typeface="Arial" pitchFamily="34" charset="0"/>
              <a:buChar char="•"/>
            </a:pPr>
            <a:r>
              <a:rPr lang="en-US" dirty="0" smtClean="0"/>
              <a:t>  To </a:t>
            </a:r>
            <a:r>
              <a:rPr lang="en-US" b="1" dirty="0" smtClean="0"/>
              <a:t>review admission </a:t>
            </a:r>
            <a:r>
              <a:rPr lang="en-US" dirty="0" smtClean="0"/>
              <a:t>applications into the program</a:t>
            </a:r>
          </a:p>
          <a:p>
            <a:pPr lvl="1">
              <a:buFont typeface="Arial" pitchFamily="34" charset="0"/>
              <a:buChar char="•"/>
            </a:pPr>
            <a:endParaRPr lang="en-US" dirty="0" smtClean="0"/>
          </a:p>
          <a:p>
            <a:pPr lvl="1">
              <a:buFont typeface="Arial" pitchFamily="34" charset="0"/>
              <a:buChar char="•"/>
            </a:pPr>
            <a:r>
              <a:rPr lang="en-US" dirty="0" smtClean="0"/>
              <a:t>  To </a:t>
            </a:r>
            <a:r>
              <a:rPr lang="en-US" b="1" dirty="0" smtClean="0"/>
              <a:t>review the progress </a:t>
            </a:r>
            <a:r>
              <a:rPr lang="en-US" dirty="0" smtClean="0"/>
              <a:t>of individual students in the program and decide on censure and/or removal of students</a:t>
            </a:r>
          </a:p>
          <a:p>
            <a:pPr lvl="1">
              <a:buFont typeface="Arial" pitchFamily="34" charset="0"/>
              <a:buChar char="•"/>
            </a:pPr>
            <a:endParaRPr lang="en-US" dirty="0" smtClean="0"/>
          </a:p>
          <a:p>
            <a:pPr lvl="1">
              <a:buFont typeface="Arial" pitchFamily="34" charset="0"/>
              <a:buChar char="•"/>
            </a:pPr>
            <a:r>
              <a:rPr lang="en-US" dirty="0" smtClean="0"/>
              <a:t>  To ensure that research </a:t>
            </a:r>
            <a:r>
              <a:rPr lang="en-US" b="1" dirty="0" smtClean="0"/>
              <a:t>internships on-campus are secured </a:t>
            </a:r>
            <a:r>
              <a:rPr lang="en-US" dirty="0" smtClean="0"/>
              <a:t>in the first summer of the students membership in the program</a:t>
            </a:r>
          </a:p>
          <a:p>
            <a:pPr lvl="1">
              <a:buFont typeface="Arial" pitchFamily="34" charset="0"/>
              <a:buChar char="•"/>
            </a:pPr>
            <a:endParaRPr lang="en-US" dirty="0" smtClean="0"/>
          </a:p>
          <a:p>
            <a:pPr lvl="1">
              <a:buFont typeface="Arial" pitchFamily="34" charset="0"/>
              <a:buChar char="•"/>
            </a:pPr>
            <a:r>
              <a:rPr lang="en-US" dirty="0" smtClean="0"/>
              <a:t>  To ensure that research </a:t>
            </a:r>
            <a:r>
              <a:rPr lang="en-US" b="1" dirty="0" smtClean="0"/>
              <a:t>internships at a 4-year college or industry are secured </a:t>
            </a:r>
            <a:r>
              <a:rPr lang="en-US" dirty="0" smtClean="0"/>
              <a:t>in the second summer</a:t>
            </a:r>
          </a:p>
          <a:p>
            <a:endParaRPr lang="en-US" dirty="0" smtClean="0"/>
          </a:p>
          <a:p>
            <a:r>
              <a:rPr lang="en-US" dirty="0" smtClean="0"/>
              <a:t> All faculty involved in mentoring research projects as part of the program must participate in these </a:t>
            </a:r>
            <a:r>
              <a:rPr lang="en-US" b="1" dirty="0" smtClean="0"/>
              <a:t>monthly meetings</a:t>
            </a:r>
            <a:r>
              <a:rPr lang="en-US" dirty="0" smtClean="0"/>
              <a:t>.</a:t>
            </a:r>
          </a:p>
          <a:p>
            <a:pPr lvl="0"/>
            <a:endParaRPr lang="en-US" dirty="0" smtClean="0"/>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3046</TotalTime>
  <Words>2668</Words>
  <Application>Microsoft Office PowerPoint</Application>
  <PresentationFormat>On-screen Show (4:3)</PresentationFormat>
  <Paragraphs>473</Paragraphs>
  <Slides>40</Slides>
  <Notes>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3SP Information Session Spring 2017</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Dr. Coleen Coyle DiLauro Assistant Professor of Anatomy &amp; Physiology Office S238 cdilauro@bergen.edu  Project Topics of Interest:  Brain Wave Analysis, Studies on Anxiety &amp; Learning Styles, Brain Function &amp; Neurology  Continuing Projects:  EEG: Neural Resonant Induction  with a focus on Anxiety and Activated Brain Waves</vt:lpstr>
      <vt:lpstr>Slide 39</vt:lpstr>
      <vt:lpstr>Slide 40</vt:lpstr>
    </vt:vector>
  </TitlesOfParts>
  <Company>Your Company Name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Your User Name</dc:creator>
  <cp:lastModifiedBy>JoeSivo</cp:lastModifiedBy>
  <cp:revision>817</cp:revision>
  <dcterms:created xsi:type="dcterms:W3CDTF">2012-09-03T13:38:51Z</dcterms:created>
  <dcterms:modified xsi:type="dcterms:W3CDTF">2017-05-10T11:46:22Z</dcterms:modified>
</cp:coreProperties>
</file>